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6" r:id="rId2"/>
    <p:sldId id="261" r:id="rId3"/>
    <p:sldId id="257" r:id="rId4"/>
    <p:sldId id="263" r:id="rId5"/>
    <p:sldId id="296" r:id="rId6"/>
    <p:sldId id="295" r:id="rId7"/>
    <p:sldId id="269" r:id="rId8"/>
    <p:sldId id="297" r:id="rId9"/>
    <p:sldId id="300" r:id="rId10"/>
    <p:sldId id="301" r:id="rId11"/>
    <p:sldId id="302" r:id="rId12"/>
    <p:sldId id="298" r:id="rId13"/>
    <p:sldId id="303" r:id="rId14"/>
    <p:sldId id="304" r:id="rId15"/>
    <p:sldId id="305" r:id="rId16"/>
    <p:sldId id="307" r:id="rId17"/>
    <p:sldId id="308" r:id="rId18"/>
    <p:sldId id="270" r:id="rId19"/>
    <p:sldId id="273" r:id="rId20"/>
    <p:sldId id="309" r:id="rId21"/>
    <p:sldId id="278" r:id="rId22"/>
    <p:sldId id="286" r:id="rId23"/>
    <p:sldId id="281" r:id="rId24"/>
    <p:sldId id="313" r:id="rId25"/>
    <p:sldId id="314" r:id="rId26"/>
    <p:sldId id="320" r:id="rId27"/>
    <p:sldId id="315" r:id="rId28"/>
    <p:sldId id="272" r:id="rId29"/>
    <p:sldId id="321" r:id="rId30"/>
    <p:sldId id="316" r:id="rId31"/>
    <p:sldId id="284" r:id="rId32"/>
    <p:sldId id="283" r:id="rId33"/>
    <p:sldId id="324" r:id="rId34"/>
    <p:sldId id="325" r:id="rId35"/>
    <p:sldId id="293" r:id="rId36"/>
    <p:sldId id="289" r:id="rId37"/>
    <p:sldId id="294" r:id="rId38"/>
    <p:sldId id="291" r:id="rId39"/>
    <p:sldId id="317" r:id="rId40"/>
    <p:sldId id="318" r:id="rId41"/>
    <p:sldId id="319" r:id="rId42"/>
    <p:sldId id="25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3CF"/>
    <a:srgbClr val="FF6969"/>
    <a:srgbClr val="D26C89"/>
    <a:srgbClr val="CF6382"/>
    <a:srgbClr val="E373CB"/>
    <a:srgbClr val="DBADC4"/>
    <a:srgbClr val="D8B0B8"/>
    <a:srgbClr val="8B9BB0"/>
    <a:srgbClr val="C1D5EE"/>
    <a:srgbClr val="1C658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75" autoAdjust="0"/>
  </p:normalViewPr>
  <p:slideViewPr>
    <p:cSldViewPr snapToGrid="0" showGuides="1">
      <p:cViewPr varScale="1">
        <p:scale>
          <a:sx n="99" d="100"/>
          <a:sy n="99" d="100"/>
        </p:scale>
        <p:origin x="43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D6195-1CBA-47B5-A2F8-8C85B26990D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5CC8-52CC-4653-8876-01E0E19A7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</a:t>
            </a:r>
            <a:r>
              <a:rPr lang="ko-KR" altLang="en-US" dirty="0" err="1"/>
              <a:t>뭐게요</a:t>
            </a:r>
            <a:endParaRPr lang="en-US" altLang="ko-KR" dirty="0"/>
          </a:p>
          <a:p>
            <a:r>
              <a:rPr lang="ko-KR" altLang="en-US" dirty="0"/>
              <a:t>네 맞아요 </a:t>
            </a:r>
            <a:r>
              <a:rPr lang="ko-KR" altLang="en-US" dirty="0" err="1"/>
              <a:t>마켓컬리예요</a:t>
            </a:r>
            <a:endParaRPr lang="en-US" altLang="ko-KR" dirty="0"/>
          </a:p>
          <a:p>
            <a:r>
              <a:rPr lang="ko-KR" altLang="en-US" dirty="0" err="1"/>
              <a:t>마켓컬리가</a:t>
            </a:r>
            <a:r>
              <a:rPr lang="ko-KR" altLang="en-US" dirty="0"/>
              <a:t> 어떤 서비스 플랫폼인지 아시나요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2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크게 식료품부터 생필품까지 다양한 물건들을 구매할 수 있는 사이트예요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3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종합하여</a:t>
            </a:r>
            <a:r>
              <a:rPr lang="en-US" altLang="ko-KR" dirty="0"/>
              <a:t>~ </a:t>
            </a:r>
            <a:r>
              <a:rPr lang="ko-KR" altLang="en-US" dirty="0"/>
              <a:t>이 모든 게 구현된 </a:t>
            </a:r>
            <a:r>
              <a:rPr lang="ko-KR" altLang="en-US" dirty="0" err="1"/>
              <a:t>마켓클리어를</a:t>
            </a:r>
            <a:r>
              <a:rPr lang="ko-KR" altLang="en-US" dirty="0"/>
              <a:t> 만들어 보기로 했습니다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3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온전히 클론코딩이 아니고</a:t>
            </a:r>
            <a:r>
              <a:rPr lang="en-US" altLang="ko-KR" dirty="0"/>
              <a:t>, </a:t>
            </a:r>
            <a:r>
              <a:rPr lang="ko-KR" altLang="en-US" dirty="0" err="1"/>
              <a:t>마켓컬리의</a:t>
            </a:r>
            <a:r>
              <a:rPr lang="ko-KR" altLang="en-US" dirty="0"/>
              <a:t> 큰 틀만 얻어온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4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종합하여</a:t>
            </a:r>
            <a:r>
              <a:rPr lang="en-US" altLang="ko-KR" dirty="0"/>
              <a:t>~ </a:t>
            </a:r>
            <a:r>
              <a:rPr lang="ko-KR" altLang="en-US" dirty="0"/>
              <a:t>이 모든 게 구현된 </a:t>
            </a:r>
            <a:r>
              <a:rPr lang="ko-KR" altLang="en-US" dirty="0" err="1"/>
              <a:t>마켓클리어를</a:t>
            </a:r>
            <a:r>
              <a:rPr lang="ko-KR" altLang="en-US" dirty="0"/>
              <a:t> 만들어 보기로 했습니다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5CC8-52CC-4653-8876-01E0E19A7B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FEBE-8A97-4855-8104-A03E1EFF1A9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1411451" y="2592972"/>
            <a:ext cx="6138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“</a:t>
            </a:r>
            <a:r>
              <a:rPr lang="ko-KR" altLang="en-US" sz="4400" b="1" dirty="0">
                <a:solidFill>
                  <a:schemeClr val="bg1"/>
                </a:solidFill>
              </a:rPr>
              <a:t>피할 수 없으면 즐겨라</a:t>
            </a:r>
            <a:r>
              <a:rPr lang="en-US" altLang="ko-KR" sz="4400" b="1" dirty="0">
                <a:solidFill>
                  <a:schemeClr val="bg1"/>
                </a:solidFill>
              </a:rPr>
              <a:t>”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3665552" y="3474324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김정규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CFB219-519B-E8CA-FD81-83FBBC87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5205"/>
            <a:ext cx="12192000" cy="585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9F594C-CAB8-119A-0369-516F89CFC5C7}"/>
              </a:ext>
            </a:extLst>
          </p:cNvPr>
          <p:cNvSpPr txBox="1"/>
          <p:nvPr/>
        </p:nvSpPr>
        <p:spPr>
          <a:xfrm>
            <a:off x="5497512" y="298854"/>
            <a:ext cx="1196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FOOTER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4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4AB04AD-CDB4-9B9C-24A2-255401788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85420-BFB7-C360-03F0-8442E01164FB}"/>
              </a:ext>
            </a:extLst>
          </p:cNvPr>
          <p:cNvSpPr/>
          <p:nvPr/>
        </p:nvSpPr>
        <p:spPr>
          <a:xfrm>
            <a:off x="2247900" y="977900"/>
            <a:ext cx="7677150" cy="539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9DA722-76D8-621B-2C7D-A206312855B4}"/>
              </a:ext>
            </a:extLst>
          </p:cNvPr>
          <p:cNvSpPr txBox="1"/>
          <p:nvPr/>
        </p:nvSpPr>
        <p:spPr>
          <a:xfrm>
            <a:off x="4419600" y="298854"/>
            <a:ext cx="335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PRODUCTS by CATEGORIES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4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ABCD77-271B-FE76-A30C-DF49BB8B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7170"/>
            <a:ext cx="6246813" cy="604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8581167-4A15-7EA7-19C4-3C8FE1005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6813" y="817170"/>
            <a:ext cx="5945187" cy="604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D4EF5-58A0-9901-FF0C-FA47ADA7F56C}"/>
              </a:ext>
            </a:extLst>
          </p:cNvPr>
          <p:cNvSpPr txBox="1"/>
          <p:nvPr/>
        </p:nvSpPr>
        <p:spPr>
          <a:xfrm>
            <a:off x="4911725" y="232395"/>
            <a:ext cx="2511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DETAILS , REVIEW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F7A676-3B30-04EB-1319-31728E740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6462" y="817170"/>
            <a:ext cx="7839075" cy="60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B4CB9-8AE7-AF95-3EC7-5449FACA813E}"/>
              </a:ext>
            </a:extLst>
          </p:cNvPr>
          <p:cNvSpPr txBox="1"/>
          <p:nvPr/>
        </p:nvSpPr>
        <p:spPr>
          <a:xfrm>
            <a:off x="5684836" y="221910"/>
            <a:ext cx="822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CART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2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596C14-0A3A-3191-09A7-F28C7B39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0"/>
            <a:ext cx="539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C0B52-CF96-E77D-13B8-9D663CB20B76}"/>
              </a:ext>
            </a:extLst>
          </p:cNvPr>
          <p:cNvSpPr txBox="1"/>
          <p:nvPr/>
        </p:nvSpPr>
        <p:spPr>
          <a:xfrm>
            <a:off x="2319336" y="2055167"/>
            <a:ext cx="2525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SIGN UP</a:t>
            </a:r>
          </a:p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(LOG IN,</a:t>
            </a:r>
            <a:r>
              <a:rPr lang="ko-KR" altLang="en-US" sz="2400" b="1" dirty="0">
                <a:highlight>
                  <a:srgbClr val="6393CF"/>
                </a:highlight>
                <a:latin typeface="Caveat" pitchFamily="2" charset="0"/>
              </a:rPr>
              <a:t> </a:t>
            </a:r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LOG</a:t>
            </a:r>
            <a:r>
              <a:rPr lang="ko-KR" altLang="en-US" sz="2400" b="1" dirty="0">
                <a:highlight>
                  <a:srgbClr val="6393CF"/>
                </a:highlight>
                <a:latin typeface="Caveat" pitchFamily="2" charset="0"/>
              </a:rPr>
              <a:t> </a:t>
            </a:r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OUT)</a:t>
            </a:r>
          </a:p>
        </p:txBody>
      </p:sp>
    </p:spTree>
    <p:extLst>
      <p:ext uri="{BB962C8B-B14F-4D97-AF65-F5344CB8AC3E}">
        <p14:creationId xmlns:p14="http://schemas.microsoft.com/office/powerpoint/2010/main" val="124171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CA5EF7-43C6-5B8E-CDFD-ACEC3287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26" y="1084374"/>
            <a:ext cx="9297546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20445C-06C3-9C25-BF3E-D6ADE182BBCE}"/>
              </a:ext>
            </a:extLst>
          </p:cNvPr>
          <p:cNvSpPr txBox="1"/>
          <p:nvPr/>
        </p:nvSpPr>
        <p:spPr>
          <a:xfrm>
            <a:off x="5684836" y="221910"/>
            <a:ext cx="822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Q&amp;A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9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7BB635-1434-0097-BFC2-07D3C0FE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95" y="942078"/>
            <a:ext cx="8577430" cy="547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FA006-7C1C-D130-8D15-A08B8DEA84DF}"/>
              </a:ext>
            </a:extLst>
          </p:cNvPr>
          <p:cNvSpPr txBox="1"/>
          <p:nvPr/>
        </p:nvSpPr>
        <p:spPr>
          <a:xfrm>
            <a:off x="5202845" y="232394"/>
            <a:ext cx="1786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ADMIN PAGE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BCFE0-6506-EB96-1D76-A8498E019357}"/>
              </a:ext>
            </a:extLst>
          </p:cNvPr>
          <p:cNvSpPr txBox="1"/>
          <p:nvPr/>
        </p:nvSpPr>
        <p:spPr>
          <a:xfrm>
            <a:off x="196133" y="1877232"/>
            <a:ext cx="2497448" cy="360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Product</a:t>
            </a:r>
          </a:p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Category</a:t>
            </a:r>
          </a:p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Order</a:t>
            </a:r>
          </a:p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Membership</a:t>
            </a:r>
          </a:p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Q&amp;A</a:t>
            </a:r>
          </a:p>
          <a:p>
            <a:pPr marL="457200" indent="-457200" algn="ctr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39665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AE5FC-BC62-C29C-DB8C-0A53FE111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1887" y="1004887"/>
            <a:ext cx="4848225" cy="4848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554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23746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8961350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마켓 클리어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마켓컬리와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유사하게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카테고리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장바구니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마켓컬리와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유사하게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회원가입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마켓컬리와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유사하지만 필수적인 요소만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주문내역 확인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개인정보 수정 등 필수적인 요소만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관리자페이지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관리자로서 필요한 전체 상품 목록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), 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문의 답변 등 구현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26635" y="2505670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369134" y="3422159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3162014" y="2398775"/>
            <a:ext cx="5801075" cy="2060449"/>
            <a:chOff x="3162014" y="2331098"/>
            <a:chExt cx="5801075" cy="20604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3162014" y="3283551"/>
              <a:ext cx="580107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&lt;CODE : CLEAR&gt;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8FB63D-D7F0-76D5-DAA5-42B101A90847}"/>
              </a:ext>
            </a:extLst>
          </p:cNvPr>
          <p:cNvSpPr txBox="1"/>
          <p:nvPr/>
        </p:nvSpPr>
        <p:spPr>
          <a:xfrm>
            <a:off x="3506302" y="4643219"/>
            <a:ext cx="127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2">
                    <a:lumMod val="75000"/>
                  </a:schemeClr>
                </a:solidFill>
              </a:rPr>
              <a:t>고우석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8866-F354-4D59-D4E9-8C04EDA4EF22}"/>
              </a:ext>
            </a:extLst>
          </p:cNvPr>
          <p:cNvSpPr txBox="1"/>
          <p:nvPr/>
        </p:nvSpPr>
        <p:spPr>
          <a:xfrm>
            <a:off x="4791926" y="4643219"/>
            <a:ext cx="127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</a:rPr>
              <a:t>김선주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10BE0-44EF-C6F7-9D0E-1117912A0F3A}"/>
              </a:ext>
            </a:extLst>
          </p:cNvPr>
          <p:cNvSpPr txBox="1"/>
          <p:nvPr/>
        </p:nvSpPr>
        <p:spPr>
          <a:xfrm>
            <a:off x="6067648" y="4643554"/>
            <a:ext cx="127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</a:rPr>
              <a:t>김정규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746D1-6EF0-D71F-8A86-AE9596DDE521}"/>
              </a:ext>
            </a:extLst>
          </p:cNvPr>
          <p:cNvSpPr txBox="1"/>
          <p:nvPr/>
        </p:nvSpPr>
        <p:spPr>
          <a:xfrm>
            <a:off x="7353271" y="4643219"/>
            <a:ext cx="169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2">
                    <a:lumMod val="75000"/>
                  </a:schemeClr>
                </a:solidFill>
              </a:rPr>
              <a:t>염예나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 프로젝트 일정</a:t>
            </a:r>
          </a:p>
        </p:txBody>
      </p:sp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EAC20D71-6050-ED15-A829-CADC21B62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34039"/>
              </p:ext>
            </p:extLst>
          </p:nvPr>
        </p:nvGraphicFramePr>
        <p:xfrm>
          <a:off x="1543050" y="1443566"/>
          <a:ext cx="9105900" cy="5102517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821180">
                  <a:extLst>
                    <a:ext uri="{9D8B030D-6E8A-4147-A177-3AD203B41FA5}">
                      <a16:colId xmlns:a16="http://schemas.microsoft.com/office/drawing/2014/main" val="2695339696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910758556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512117999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1898046795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1395912161"/>
                    </a:ext>
                  </a:extLst>
                </a:gridCol>
              </a:tblGrid>
              <a:tr h="79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MON(31)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TUE(1)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WED(2)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THU(3)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FRI(4)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75383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C1D5EE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C1D5EE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C1D5EE"/>
                        </a:highlight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30000"/>
                        </a:lnSpc>
                      </a:pP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*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 메인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상세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관리자 페이지 </a:t>
                      </a:r>
                      <a:endParaRPr lang="en-US" altLang="ko-KR" b="1" dirty="0">
                        <a:highlight>
                          <a:srgbClr val="C1D5EE"/>
                        </a:highlight>
                      </a:endParaRPr>
                    </a:p>
                    <a:p>
                      <a:pPr lvl="0" algn="ctr" latinLnBrk="1">
                        <a:lnSpc>
                          <a:spcPct val="130000"/>
                        </a:lnSpc>
                      </a:pP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프론트 완성</a:t>
                      </a:r>
                      <a:br>
                        <a:rPr lang="en-US" altLang="ko-KR" b="1" dirty="0">
                          <a:highlight>
                            <a:srgbClr val="C1D5EE"/>
                          </a:highlight>
                        </a:rPr>
                      </a:b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*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 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DB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세팅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64312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MON(7)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TUE(8)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WED(9)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THU(10)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FRI(11)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637492"/>
                  </a:ext>
                </a:extLst>
              </a:tr>
              <a:tr h="79445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*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메인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 상세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관리자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회원가입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로그인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장바구니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고객센터 등 ▶ 서버에 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DB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요청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응답 받아 완성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*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마이페이지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리뷰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상품 등록 등 </a:t>
                      </a:r>
                      <a:endParaRPr lang="en-US" altLang="ko-KR" b="1" dirty="0">
                        <a:highlight>
                          <a:srgbClr val="C1D5EE"/>
                        </a:highlight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▶ 서버에 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DB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요청</a:t>
                      </a:r>
                      <a:r>
                        <a:rPr lang="en-US" altLang="ko-KR" b="1" dirty="0">
                          <a:highlight>
                            <a:srgbClr val="C1D5EE"/>
                          </a:highlight>
                        </a:rPr>
                        <a:t>, </a:t>
                      </a: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응답 받아 완성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12705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MON(14)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TUE(15)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WED(16)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THU(17)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b="1" dirty="0">
                          <a:highlight>
                            <a:srgbClr val="D4D8DD"/>
                          </a:highlight>
                        </a:rPr>
                        <a:t>FRI(18)</a:t>
                      </a: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425547"/>
                  </a:ext>
                </a:extLst>
              </a:tr>
              <a:tr h="7944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기능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highlight>
                            <a:srgbClr val="C1D5EE"/>
                          </a:highlight>
                        </a:rPr>
                        <a:t>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b="1" dirty="0">
                          <a:highlight>
                            <a:srgbClr val="6393CF"/>
                          </a:highlight>
                        </a:rPr>
                        <a:t>발표 </a:t>
                      </a:r>
                      <a:r>
                        <a:rPr lang="en-US" altLang="ko-KR" b="1" dirty="0">
                          <a:highlight>
                            <a:srgbClr val="6393CF"/>
                          </a:highlight>
                        </a:rPr>
                        <a:t>D-day</a:t>
                      </a:r>
                      <a:endParaRPr lang="ko-KR" altLang="en-US" b="1" dirty="0">
                        <a:highlight>
                          <a:srgbClr val="6393C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b="1" dirty="0">
                        <a:highlight>
                          <a:srgbClr val="D4D8D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07651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E4421311-7863-9168-3A33-C2E9CE926C1F}"/>
              </a:ext>
            </a:extLst>
          </p:cNvPr>
          <p:cNvSpPr txBox="1"/>
          <p:nvPr/>
        </p:nvSpPr>
        <p:spPr>
          <a:xfrm>
            <a:off x="9655201" y="675251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  <a:highlight>
                  <a:srgbClr val="FFD983"/>
                </a:highlight>
                <a:latin typeface="Caveat" pitchFamily="2" charset="0"/>
              </a:rPr>
              <a:t>2022 NOV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highlight>
                <a:srgbClr val="FFD983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9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212039" y="3422159"/>
            <a:ext cx="57679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주요 기능 및 </a:t>
            </a:r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441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기능 분담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553886"/>
            <a:ext cx="5750621" cy="2186184"/>
            <a:chOff x="3220690" y="2335906"/>
            <a:chExt cx="5750619" cy="2186185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1811519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3710641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913594" y="3710641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3710641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597631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238634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227387"/>
            <a:ext cx="0" cy="483254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97700" y="1862299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역할 분담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702328" y="2686932"/>
            <a:ext cx="2496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 김정규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3852534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387706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5024589" y="3852534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37288" y="4387706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3852534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387706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620614" y="387604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김선주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543100" y="4425202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상품 중심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489928" y="389247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bg1"/>
                </a:solidFill>
              </a:rPr>
              <a:t>염예나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345722" y="4425201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관리자 중심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716491" y="387345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고우석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033300" y="4425203"/>
            <a:ext cx="203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 중심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45505" y="4750063"/>
            <a:ext cx="1807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Header,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Footer</a:t>
            </a:r>
          </a:p>
          <a:p>
            <a:pPr algn="ctr"/>
            <a:r>
              <a:rPr lang="ko-KR" altLang="en-US" sz="1400" b="1" dirty="0"/>
              <a:t>장바구니 </a:t>
            </a:r>
            <a:r>
              <a:rPr lang="en-US" altLang="ko-KR" sz="1400" b="1" dirty="0"/>
              <a:t>UI</a:t>
            </a:r>
          </a:p>
          <a:p>
            <a:pPr algn="ctr"/>
            <a:r>
              <a:rPr lang="ko-KR" altLang="en-US" sz="1400" b="1" dirty="0"/>
              <a:t>공지사항 </a:t>
            </a:r>
            <a:r>
              <a:rPr lang="en-US" altLang="ko-KR" sz="1400" b="1" dirty="0"/>
              <a:t>UI</a:t>
            </a:r>
          </a:p>
          <a:p>
            <a:pPr algn="ctr"/>
            <a:r>
              <a:rPr lang="ko-KR" altLang="en-US" sz="1400" b="1" dirty="0"/>
              <a:t>회원가입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로그인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개인정보수정</a:t>
            </a:r>
            <a:endParaRPr lang="ko-KR" altLang="en-US" sz="1400" spc="-15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496D790D-790E-8D86-5F11-724E9B8B6037}"/>
              </a:ext>
            </a:extLst>
          </p:cNvPr>
          <p:cNvSpPr/>
          <p:nvPr/>
        </p:nvSpPr>
        <p:spPr>
          <a:xfrm>
            <a:off x="5003010" y="1111146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A400A-75E1-7DDA-6ED5-2C0CD2271D46}"/>
              </a:ext>
            </a:extLst>
          </p:cNvPr>
          <p:cNvSpPr txBox="1"/>
          <p:nvPr/>
        </p:nvSpPr>
        <p:spPr>
          <a:xfrm>
            <a:off x="5448853" y="115491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회의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4DC09-3941-DDD2-B5C3-A7A66586E1F9}"/>
              </a:ext>
            </a:extLst>
          </p:cNvPr>
          <p:cNvSpPr txBox="1"/>
          <p:nvPr/>
        </p:nvSpPr>
        <p:spPr>
          <a:xfrm>
            <a:off x="5046655" y="4884437"/>
            <a:ext cx="1807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/>
              <a:t>메인</a:t>
            </a:r>
            <a:r>
              <a:rPr lang="en-US" altLang="ko-KR" sz="1400" b="1" spc="-150" dirty="0"/>
              <a:t> </a:t>
            </a:r>
            <a:r>
              <a:rPr lang="ko-KR" altLang="en-US" sz="1400" b="1" spc="-150" dirty="0"/>
              <a:t>페이지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카테고리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카테고리 별 상품 분류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상품 상세페이지</a:t>
            </a:r>
            <a:endParaRPr lang="en-US" altLang="ko-KR" sz="1400" b="1" spc="-150" dirty="0"/>
          </a:p>
          <a:p>
            <a:pPr algn="ctr"/>
            <a:endParaRPr lang="ko-KR" altLang="en-US" sz="14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74252-63AB-82B6-342F-7E7F9C7060F5}"/>
              </a:ext>
            </a:extLst>
          </p:cNvPr>
          <p:cNvSpPr txBox="1"/>
          <p:nvPr/>
        </p:nvSpPr>
        <p:spPr>
          <a:xfrm>
            <a:off x="7825572" y="4779062"/>
            <a:ext cx="1977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상품 목록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추가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삭제</a:t>
            </a:r>
            <a:r>
              <a:rPr lang="en-US" altLang="ko-KR" sz="1400" b="1" dirty="0"/>
              <a:t>)</a:t>
            </a:r>
          </a:p>
          <a:p>
            <a:pPr algn="ctr"/>
            <a:r>
              <a:rPr lang="ko-KR" altLang="en-US" sz="1400" b="1" spc="-150" dirty="0"/>
              <a:t>전체 주문 내역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전체 회원 목록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전체 문의 사항</a:t>
            </a:r>
            <a:endParaRPr lang="en-US" altLang="ko-KR" sz="1400" b="1" spc="-150" dirty="0"/>
          </a:p>
          <a:p>
            <a:pPr algn="ctr"/>
            <a:r>
              <a:rPr lang="ko-KR" altLang="en-US" sz="1400" b="1" spc="-150" dirty="0"/>
              <a:t>전체 리뷰</a:t>
            </a:r>
            <a:endParaRPr lang="ko-KR" altLang="en-US" sz="1200" spc="-150" dirty="0"/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</p:cNvCxnSpPr>
          <p:nvPr/>
        </p:nvCxnSpPr>
        <p:spPr>
          <a:xfrm>
            <a:off x="2398996" y="3623945"/>
            <a:ext cx="7013727" cy="2633"/>
          </a:xfrm>
          <a:prstGeom prst="straightConnector1">
            <a:avLst/>
          </a:prstGeom>
          <a:ln w="76200" cap="rnd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고우석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53C933-6109-581B-8B24-675272576415}"/>
              </a:ext>
            </a:extLst>
          </p:cNvPr>
          <p:cNvGrpSpPr/>
          <p:nvPr/>
        </p:nvGrpSpPr>
        <p:grpSpPr>
          <a:xfrm>
            <a:off x="6577110" y="1078604"/>
            <a:ext cx="4339575" cy="5099558"/>
            <a:chOff x="7022383" y="1046800"/>
            <a:chExt cx="4339575" cy="509955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570BD7-E963-A4CE-1A95-00DC9CF0DF02}"/>
                </a:ext>
              </a:extLst>
            </p:cNvPr>
            <p:cNvSpPr/>
            <p:nvPr/>
          </p:nvSpPr>
          <p:spPr>
            <a:xfrm>
              <a:off x="7402665" y="1046800"/>
              <a:ext cx="3579012" cy="5099558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F0CA5-F1D9-3F69-15CC-BB85BA6414F1}"/>
                </a:ext>
              </a:extLst>
            </p:cNvPr>
            <p:cNvSpPr txBox="1"/>
            <p:nvPr/>
          </p:nvSpPr>
          <p:spPr>
            <a:xfrm>
              <a:off x="7022383" y="1483165"/>
              <a:ext cx="4339575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ko-KR" sz="2800" b="1" dirty="0"/>
                <a:t>Header,</a:t>
              </a:r>
              <a:r>
                <a:rPr lang="ko-KR" altLang="en-US" sz="2800" b="1" dirty="0"/>
                <a:t> </a:t>
              </a:r>
              <a:r>
                <a:rPr lang="en-US" altLang="ko-KR" sz="2800" b="1" dirty="0"/>
                <a:t>Footer</a:t>
              </a: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장바구니 </a:t>
              </a:r>
              <a:r>
                <a:rPr lang="en-US" altLang="ko-KR" sz="2400" b="1" dirty="0"/>
                <a:t>UI</a:t>
              </a: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공지사항 </a:t>
              </a:r>
              <a:r>
                <a:rPr lang="en-US" altLang="ko-KR" sz="2400" b="1" dirty="0"/>
                <a:t>UI</a:t>
              </a: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회원가입</a:t>
              </a:r>
              <a:r>
                <a:rPr lang="en-US" altLang="ko-KR" sz="2400" b="1" dirty="0"/>
                <a:t>, </a:t>
              </a:r>
              <a:r>
                <a:rPr lang="ko-KR" altLang="en-US" sz="2400" b="1" dirty="0"/>
                <a:t>로그인</a:t>
              </a:r>
              <a:endParaRPr lang="en-US" altLang="ko-KR" sz="2400" b="1" dirty="0"/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개인정보수정</a:t>
              </a:r>
            </a:p>
            <a:p>
              <a:pPr marL="342900" indent="-342900" algn="ctr">
                <a:buFont typeface="Wingdings" panose="05000000000000000000" pitchFamily="2" charset="2"/>
                <a:buChar char="Ø"/>
              </a:pP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1948636" y="1046800"/>
            <a:ext cx="3285973" cy="5219700"/>
          </a:xfrm>
          <a:custGeom>
            <a:avLst/>
            <a:gdLst>
              <a:gd name="connsiteX0" fmla="*/ 0 w 3285973"/>
              <a:gd name="connsiteY0" fmla="*/ 0 h 5219700"/>
              <a:gd name="connsiteX1" fmla="*/ 3285973 w 3285973"/>
              <a:gd name="connsiteY1" fmla="*/ 0 h 5219700"/>
              <a:gd name="connsiteX2" fmla="*/ 3285973 w 3285973"/>
              <a:gd name="connsiteY2" fmla="*/ 5219700 h 5219700"/>
              <a:gd name="connsiteX3" fmla="*/ 0 w 3285973"/>
              <a:gd name="connsiteY3" fmla="*/ 5219700 h 5219700"/>
              <a:gd name="connsiteX4" fmla="*/ 0 w 3285973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973" h="5219700" fill="none" extrusionOk="0">
                <a:moveTo>
                  <a:pt x="0" y="0"/>
                </a:moveTo>
                <a:cubicBezTo>
                  <a:pt x="1161390" y="58700"/>
                  <a:pt x="2751580" y="-64904"/>
                  <a:pt x="3285973" y="0"/>
                </a:cubicBezTo>
                <a:cubicBezTo>
                  <a:pt x="3123709" y="2322658"/>
                  <a:pt x="3301689" y="2969258"/>
                  <a:pt x="3285973" y="5219700"/>
                </a:cubicBezTo>
                <a:cubicBezTo>
                  <a:pt x="2082220" y="5326030"/>
                  <a:pt x="1457373" y="5110197"/>
                  <a:pt x="0" y="5219700"/>
                </a:cubicBezTo>
                <a:cubicBezTo>
                  <a:pt x="-17272" y="4105322"/>
                  <a:pt x="142830" y="2376893"/>
                  <a:pt x="0" y="0"/>
                </a:cubicBezTo>
                <a:close/>
              </a:path>
              <a:path w="3285973" h="5219700" stroke="0" extrusionOk="0">
                <a:moveTo>
                  <a:pt x="0" y="0"/>
                </a:moveTo>
                <a:cubicBezTo>
                  <a:pt x="884162" y="32569"/>
                  <a:pt x="1680762" y="27512"/>
                  <a:pt x="3285973" y="0"/>
                </a:cubicBezTo>
                <a:cubicBezTo>
                  <a:pt x="3359684" y="1320197"/>
                  <a:pt x="3332988" y="4640246"/>
                  <a:pt x="3285973" y="5219700"/>
                </a:cubicBezTo>
                <a:cubicBezTo>
                  <a:pt x="1883496" y="5187349"/>
                  <a:pt x="1134233" y="5158892"/>
                  <a:pt x="0" y="5219700"/>
                </a:cubicBezTo>
                <a:cubicBezTo>
                  <a:pt x="-149888" y="3080807"/>
                  <a:pt x="-102244" y="2409136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1665702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웃으면서 간판을 든 어린 소년">
            <a:extLst>
              <a:ext uri="{FF2B5EF4-FFF2-40B4-BE49-F238E27FC236}">
                <a16:creationId xmlns:a16="http://schemas.microsoft.com/office/drawing/2014/main" id="{376C5D5F-20BA-83C4-1C30-3A210BAC08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09" y="1710147"/>
            <a:ext cx="3199425" cy="3887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DBC74-EABB-F741-9A3A-5DAA57FEB6B6}"/>
              </a:ext>
            </a:extLst>
          </p:cNvPr>
          <p:cNvSpPr txBox="1"/>
          <p:nvPr/>
        </p:nvSpPr>
        <p:spPr>
          <a:xfrm>
            <a:off x="2787706" y="2470084"/>
            <a:ext cx="1556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USER</a:t>
            </a:r>
          </a:p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PAGE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</p:cNvCxnSpPr>
          <p:nvPr/>
        </p:nvCxnSpPr>
        <p:spPr>
          <a:xfrm>
            <a:off x="2398996" y="3623945"/>
            <a:ext cx="7013727" cy="2633"/>
          </a:xfrm>
          <a:prstGeom prst="straightConnector1">
            <a:avLst/>
          </a:prstGeom>
          <a:ln w="76200" cap="rnd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김선주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B1E054-8F18-D324-CDDB-D8275D7538A3}"/>
              </a:ext>
            </a:extLst>
          </p:cNvPr>
          <p:cNvGrpSpPr/>
          <p:nvPr/>
        </p:nvGrpSpPr>
        <p:grpSpPr>
          <a:xfrm>
            <a:off x="1375189" y="1074165"/>
            <a:ext cx="4339575" cy="5099558"/>
            <a:chOff x="6577110" y="1078604"/>
            <a:chExt cx="4339575" cy="509955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570BD7-E963-A4CE-1A95-00DC9CF0DF02}"/>
                </a:ext>
              </a:extLst>
            </p:cNvPr>
            <p:cNvSpPr/>
            <p:nvPr/>
          </p:nvSpPr>
          <p:spPr>
            <a:xfrm>
              <a:off x="6957392" y="1078604"/>
              <a:ext cx="3579012" cy="5099558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F0CA5-F1D9-3F69-15CC-BB85BA6414F1}"/>
                </a:ext>
              </a:extLst>
            </p:cNvPr>
            <p:cNvSpPr txBox="1"/>
            <p:nvPr/>
          </p:nvSpPr>
          <p:spPr>
            <a:xfrm>
              <a:off x="6577110" y="2049219"/>
              <a:ext cx="433957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메인 페이지</a:t>
              </a:r>
              <a:endParaRPr lang="en-US" altLang="ko-KR" sz="2400" b="1" dirty="0"/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카테고리</a:t>
              </a:r>
              <a:endParaRPr lang="en-US" altLang="ko-KR" sz="2400" b="1" dirty="0"/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카테고리 별 상품 분류</a:t>
              </a:r>
              <a:endParaRPr lang="en-US" altLang="ko-KR" sz="2400" b="1" dirty="0"/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상품 상세페이지</a:t>
              </a:r>
            </a:p>
            <a:p>
              <a:pPr marL="342900" indent="-342900" algn="ctr">
                <a:buFont typeface="Wingdings" panose="05000000000000000000" pitchFamily="2" charset="2"/>
                <a:buChar char="Ø"/>
              </a:pP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7109924" y="1014095"/>
            <a:ext cx="3285973" cy="5219700"/>
          </a:xfrm>
          <a:custGeom>
            <a:avLst/>
            <a:gdLst>
              <a:gd name="connsiteX0" fmla="*/ 0 w 3285973"/>
              <a:gd name="connsiteY0" fmla="*/ 0 h 5219700"/>
              <a:gd name="connsiteX1" fmla="*/ 3285973 w 3285973"/>
              <a:gd name="connsiteY1" fmla="*/ 0 h 5219700"/>
              <a:gd name="connsiteX2" fmla="*/ 3285973 w 3285973"/>
              <a:gd name="connsiteY2" fmla="*/ 5219700 h 5219700"/>
              <a:gd name="connsiteX3" fmla="*/ 0 w 3285973"/>
              <a:gd name="connsiteY3" fmla="*/ 5219700 h 5219700"/>
              <a:gd name="connsiteX4" fmla="*/ 0 w 3285973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973" h="5219700" fill="none" extrusionOk="0">
                <a:moveTo>
                  <a:pt x="0" y="0"/>
                </a:moveTo>
                <a:cubicBezTo>
                  <a:pt x="1161390" y="58700"/>
                  <a:pt x="2751580" y="-64904"/>
                  <a:pt x="3285973" y="0"/>
                </a:cubicBezTo>
                <a:cubicBezTo>
                  <a:pt x="3123709" y="2322658"/>
                  <a:pt x="3301689" y="2969258"/>
                  <a:pt x="3285973" y="5219700"/>
                </a:cubicBezTo>
                <a:cubicBezTo>
                  <a:pt x="2082220" y="5326030"/>
                  <a:pt x="1457373" y="5110197"/>
                  <a:pt x="0" y="5219700"/>
                </a:cubicBezTo>
                <a:cubicBezTo>
                  <a:pt x="-17272" y="4105322"/>
                  <a:pt x="142830" y="2376893"/>
                  <a:pt x="0" y="0"/>
                </a:cubicBezTo>
                <a:close/>
              </a:path>
              <a:path w="3285973" h="5219700" stroke="0" extrusionOk="0">
                <a:moveTo>
                  <a:pt x="0" y="0"/>
                </a:moveTo>
                <a:cubicBezTo>
                  <a:pt x="884162" y="32569"/>
                  <a:pt x="1680762" y="27512"/>
                  <a:pt x="3285973" y="0"/>
                </a:cubicBezTo>
                <a:cubicBezTo>
                  <a:pt x="3359684" y="1320197"/>
                  <a:pt x="3332988" y="4640246"/>
                  <a:pt x="3285973" y="5219700"/>
                </a:cubicBezTo>
                <a:cubicBezTo>
                  <a:pt x="1883496" y="5187349"/>
                  <a:pt x="1134233" y="5158892"/>
                  <a:pt x="0" y="5219700"/>
                </a:cubicBezTo>
                <a:cubicBezTo>
                  <a:pt x="-149888" y="3080807"/>
                  <a:pt x="-102244" y="2409136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1665702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3BEA28-0753-2F42-265C-1ADBBD9D6FC8}"/>
              </a:ext>
            </a:extLst>
          </p:cNvPr>
          <p:cNvGrpSpPr/>
          <p:nvPr/>
        </p:nvGrpSpPr>
        <p:grpSpPr>
          <a:xfrm>
            <a:off x="7207195" y="1221914"/>
            <a:ext cx="3457379" cy="4804061"/>
            <a:chOff x="1948636" y="1307935"/>
            <a:chExt cx="3457379" cy="48040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81531B-0244-ABA3-D020-6D306A4F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36" y="1307935"/>
              <a:ext cx="3108394" cy="480406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DBC74-EABB-F741-9A3A-5DAA57FEB6B6}"/>
                </a:ext>
              </a:extLst>
            </p:cNvPr>
            <p:cNvSpPr txBox="1"/>
            <p:nvPr/>
          </p:nvSpPr>
          <p:spPr>
            <a:xfrm rot="21435020">
              <a:off x="2452119" y="2207526"/>
              <a:ext cx="295389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b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</a:rPr>
                <a:t>PRODUCT</a:t>
              </a:r>
            </a:p>
            <a:p>
              <a:pPr algn="ctr"/>
              <a:r>
                <a:rPr lang="en-US" altLang="ko-KR" sz="4300" b="1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FFFF00"/>
                  </a:highlight>
                </a:rPr>
                <a:t>PAGE</a:t>
              </a:r>
              <a:endParaRPr lang="ko-KR" altLang="en-US" sz="43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57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</p:cNvCxnSpPr>
          <p:nvPr/>
        </p:nvCxnSpPr>
        <p:spPr>
          <a:xfrm>
            <a:off x="2398996" y="3623945"/>
            <a:ext cx="7013727" cy="2633"/>
          </a:xfrm>
          <a:prstGeom prst="straightConnector1">
            <a:avLst/>
          </a:prstGeom>
          <a:ln w="76200" cap="rnd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55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김정규</a:t>
            </a:r>
            <a:r>
              <a:rPr lang="ko-KR" altLang="en-US" sz="40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🫀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53C933-6109-581B-8B24-675272576415}"/>
              </a:ext>
            </a:extLst>
          </p:cNvPr>
          <p:cNvGrpSpPr/>
          <p:nvPr/>
        </p:nvGrpSpPr>
        <p:grpSpPr>
          <a:xfrm>
            <a:off x="6577110" y="1078604"/>
            <a:ext cx="4339575" cy="5099558"/>
            <a:chOff x="7022383" y="1046800"/>
            <a:chExt cx="4339575" cy="509955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570BD7-E963-A4CE-1A95-00DC9CF0DF02}"/>
                </a:ext>
              </a:extLst>
            </p:cNvPr>
            <p:cNvSpPr/>
            <p:nvPr/>
          </p:nvSpPr>
          <p:spPr>
            <a:xfrm>
              <a:off x="7402665" y="1046800"/>
              <a:ext cx="3579012" cy="5099558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F0CA5-F1D9-3F69-15CC-BB85BA6414F1}"/>
                </a:ext>
              </a:extLst>
            </p:cNvPr>
            <p:cNvSpPr txBox="1"/>
            <p:nvPr/>
          </p:nvSpPr>
          <p:spPr>
            <a:xfrm>
              <a:off x="7022383" y="1365837"/>
              <a:ext cx="4339575" cy="441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상품 데이터 저장 관리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회원 정보 저장 관리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문의 데이터 저장 관리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리뷰 데이터 저장 관리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장바구니 → 주문 기능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검색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필터 기능</a:t>
              </a:r>
              <a:r>
                <a:rPr lang="ko-KR" altLang="en-US" sz="24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🫀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1948636" y="1046800"/>
            <a:ext cx="3285973" cy="5219700"/>
          </a:xfrm>
          <a:custGeom>
            <a:avLst/>
            <a:gdLst>
              <a:gd name="connsiteX0" fmla="*/ 0 w 3285973"/>
              <a:gd name="connsiteY0" fmla="*/ 0 h 5219700"/>
              <a:gd name="connsiteX1" fmla="*/ 3285973 w 3285973"/>
              <a:gd name="connsiteY1" fmla="*/ 0 h 5219700"/>
              <a:gd name="connsiteX2" fmla="*/ 3285973 w 3285973"/>
              <a:gd name="connsiteY2" fmla="*/ 5219700 h 5219700"/>
              <a:gd name="connsiteX3" fmla="*/ 0 w 3285973"/>
              <a:gd name="connsiteY3" fmla="*/ 5219700 h 5219700"/>
              <a:gd name="connsiteX4" fmla="*/ 0 w 3285973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973" h="5219700" fill="none" extrusionOk="0">
                <a:moveTo>
                  <a:pt x="0" y="0"/>
                </a:moveTo>
                <a:cubicBezTo>
                  <a:pt x="1161390" y="58700"/>
                  <a:pt x="2751580" y="-64904"/>
                  <a:pt x="3285973" y="0"/>
                </a:cubicBezTo>
                <a:cubicBezTo>
                  <a:pt x="3123709" y="2322658"/>
                  <a:pt x="3301689" y="2969258"/>
                  <a:pt x="3285973" y="5219700"/>
                </a:cubicBezTo>
                <a:cubicBezTo>
                  <a:pt x="2082220" y="5326030"/>
                  <a:pt x="1457373" y="5110197"/>
                  <a:pt x="0" y="5219700"/>
                </a:cubicBezTo>
                <a:cubicBezTo>
                  <a:pt x="-17272" y="4105322"/>
                  <a:pt x="142830" y="2376893"/>
                  <a:pt x="0" y="0"/>
                </a:cubicBezTo>
                <a:close/>
              </a:path>
              <a:path w="3285973" h="5219700" stroke="0" extrusionOk="0">
                <a:moveTo>
                  <a:pt x="0" y="0"/>
                </a:moveTo>
                <a:cubicBezTo>
                  <a:pt x="884162" y="32569"/>
                  <a:pt x="1680762" y="27512"/>
                  <a:pt x="3285973" y="0"/>
                </a:cubicBezTo>
                <a:cubicBezTo>
                  <a:pt x="3359684" y="1320197"/>
                  <a:pt x="3332988" y="4640246"/>
                  <a:pt x="3285973" y="5219700"/>
                </a:cubicBezTo>
                <a:cubicBezTo>
                  <a:pt x="1883496" y="5187349"/>
                  <a:pt x="1134233" y="5158892"/>
                  <a:pt x="0" y="5219700"/>
                </a:cubicBezTo>
                <a:cubicBezTo>
                  <a:pt x="-149888" y="3080807"/>
                  <a:pt x="-102244" y="2409136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1665702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즐겁게 상담하는 고객 서비스 남성 직원">
            <a:extLst>
              <a:ext uri="{FF2B5EF4-FFF2-40B4-BE49-F238E27FC236}">
                <a16:creationId xmlns:a16="http://schemas.microsoft.com/office/drawing/2014/main" id="{F6A58917-44FE-857B-625F-A744C5B7A9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24" y="1106870"/>
            <a:ext cx="2643195" cy="50995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FCBB9C-3989-12B1-9334-7E28C5FFFDD4}"/>
              </a:ext>
            </a:extLst>
          </p:cNvPr>
          <p:cNvSpPr/>
          <p:nvPr/>
        </p:nvSpPr>
        <p:spPr>
          <a:xfrm>
            <a:off x="2637379" y="2196612"/>
            <a:ext cx="2275840" cy="1367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DBC74-EABB-F741-9A3A-5DAA57FEB6B6}"/>
              </a:ext>
            </a:extLst>
          </p:cNvPr>
          <p:cNvSpPr txBox="1"/>
          <p:nvPr/>
        </p:nvSpPr>
        <p:spPr>
          <a:xfrm>
            <a:off x="2997267" y="2326245"/>
            <a:ext cx="1556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DB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614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9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DB(My SQL) column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516615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771280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Product_name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Count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C9B260-0BA4-740A-08D6-CD7C5A95B2BD}"/>
              </a:ext>
            </a:extLst>
          </p:cNvPr>
          <p:cNvSpPr/>
          <p:nvPr/>
        </p:nvSpPr>
        <p:spPr>
          <a:xfrm>
            <a:off x="711809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err="1"/>
              <a:t>Order_table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A3B2B1-DDD7-D771-0ED6-18CB84634800}"/>
              </a:ext>
            </a:extLst>
          </p:cNvPr>
          <p:cNvSpPr/>
          <p:nvPr/>
        </p:nvSpPr>
        <p:spPr>
          <a:xfrm>
            <a:off x="4581057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F0FDA0-6096-9D3B-7EBD-1641D83CF9B0}"/>
              </a:ext>
            </a:extLst>
          </p:cNvPr>
          <p:cNvSpPr/>
          <p:nvPr/>
        </p:nvSpPr>
        <p:spPr>
          <a:xfrm>
            <a:off x="4835722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Pw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Is_manager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Gender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Birthday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AE8913-6783-7775-93A9-CCC4240A8F25}"/>
              </a:ext>
            </a:extLst>
          </p:cNvPr>
          <p:cNvSpPr/>
          <p:nvPr/>
        </p:nvSpPr>
        <p:spPr>
          <a:xfrm>
            <a:off x="4776251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err="1"/>
              <a:t>User_table</a:t>
            </a:r>
            <a:endParaRPr lang="ko-KR" altLang="en-US" sz="2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DBC8BB-7730-B048-E6D8-43C227A87D2C}"/>
              </a:ext>
            </a:extLst>
          </p:cNvPr>
          <p:cNvSpPr/>
          <p:nvPr/>
        </p:nvSpPr>
        <p:spPr>
          <a:xfrm>
            <a:off x="8645499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2A8BFF-7684-C01A-D8F6-DCCAAB69A7EF}"/>
              </a:ext>
            </a:extLst>
          </p:cNvPr>
          <p:cNvSpPr/>
          <p:nvPr/>
        </p:nvSpPr>
        <p:spPr>
          <a:xfrm>
            <a:off x="8900164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Img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Manufacturer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Description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Delivery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Category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047D436-9193-03B4-42F6-DB12A0653FED}"/>
              </a:ext>
            </a:extLst>
          </p:cNvPr>
          <p:cNvSpPr/>
          <p:nvPr/>
        </p:nvSpPr>
        <p:spPr>
          <a:xfrm>
            <a:off x="8840693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err="1"/>
              <a:t>product_table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943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</p:cNvCxnSpPr>
          <p:nvPr/>
        </p:nvCxnSpPr>
        <p:spPr>
          <a:xfrm>
            <a:off x="2398996" y="3623945"/>
            <a:ext cx="7013727" cy="2633"/>
          </a:xfrm>
          <a:prstGeom prst="straightConnector1">
            <a:avLst/>
          </a:prstGeom>
          <a:ln w="76200" cap="rnd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염예나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DB1E054-8F18-D324-CDDB-D8275D7538A3}"/>
              </a:ext>
            </a:extLst>
          </p:cNvPr>
          <p:cNvGrpSpPr/>
          <p:nvPr/>
        </p:nvGrpSpPr>
        <p:grpSpPr>
          <a:xfrm>
            <a:off x="1375189" y="1074165"/>
            <a:ext cx="4339575" cy="5099558"/>
            <a:chOff x="6577110" y="1078604"/>
            <a:chExt cx="4339575" cy="509955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B570BD7-E963-A4CE-1A95-00DC9CF0DF02}"/>
                </a:ext>
              </a:extLst>
            </p:cNvPr>
            <p:cNvSpPr/>
            <p:nvPr/>
          </p:nvSpPr>
          <p:spPr>
            <a:xfrm>
              <a:off x="6957392" y="1078604"/>
              <a:ext cx="3579012" cy="5099558"/>
            </a:xfrm>
            <a:prstGeom prst="roundRect">
              <a:avLst>
                <a:gd name="adj" fmla="val 22381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5F0CA5-F1D9-3F69-15CC-BB85BA6414F1}"/>
                </a:ext>
              </a:extLst>
            </p:cNvPr>
            <p:cNvSpPr txBox="1"/>
            <p:nvPr/>
          </p:nvSpPr>
          <p:spPr>
            <a:xfrm>
              <a:off x="6577110" y="1763717"/>
              <a:ext cx="4339575" cy="3682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상품 목록 </a:t>
              </a:r>
              <a:r>
                <a:rPr lang="en-US" altLang="ko-KR" sz="2400" b="1" dirty="0"/>
                <a:t>(</a:t>
              </a:r>
              <a:r>
                <a:rPr lang="ko-KR" altLang="en-US" sz="2400" b="1" dirty="0"/>
                <a:t>추가</a:t>
              </a:r>
              <a:r>
                <a:rPr lang="en-US" altLang="ko-KR" sz="2400" b="1" dirty="0"/>
                <a:t>/</a:t>
              </a:r>
              <a:r>
                <a:rPr lang="ko-KR" altLang="en-US" sz="2400" b="1" dirty="0"/>
                <a:t>삭제</a:t>
              </a:r>
              <a:r>
                <a:rPr lang="en-US" altLang="ko-KR" sz="2400" b="1" dirty="0"/>
                <a:t>)</a:t>
              </a: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/>
                <a:t>전체 주문내역</a:t>
              </a:r>
              <a:endParaRPr lang="en-US" altLang="ko-KR" sz="2400" b="1" dirty="0"/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전체 회원 목록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전체 문의사항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전체 리뷰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7109924" y="1014095"/>
            <a:ext cx="3285973" cy="5219700"/>
          </a:xfrm>
          <a:custGeom>
            <a:avLst/>
            <a:gdLst>
              <a:gd name="connsiteX0" fmla="*/ 0 w 3285973"/>
              <a:gd name="connsiteY0" fmla="*/ 0 h 5219700"/>
              <a:gd name="connsiteX1" fmla="*/ 3285973 w 3285973"/>
              <a:gd name="connsiteY1" fmla="*/ 0 h 5219700"/>
              <a:gd name="connsiteX2" fmla="*/ 3285973 w 3285973"/>
              <a:gd name="connsiteY2" fmla="*/ 5219700 h 5219700"/>
              <a:gd name="connsiteX3" fmla="*/ 0 w 3285973"/>
              <a:gd name="connsiteY3" fmla="*/ 5219700 h 5219700"/>
              <a:gd name="connsiteX4" fmla="*/ 0 w 3285973"/>
              <a:gd name="connsiteY4" fmla="*/ 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973" h="5219700" fill="none" extrusionOk="0">
                <a:moveTo>
                  <a:pt x="0" y="0"/>
                </a:moveTo>
                <a:cubicBezTo>
                  <a:pt x="1161390" y="58700"/>
                  <a:pt x="2751580" y="-64904"/>
                  <a:pt x="3285973" y="0"/>
                </a:cubicBezTo>
                <a:cubicBezTo>
                  <a:pt x="3123709" y="2322658"/>
                  <a:pt x="3301689" y="2969258"/>
                  <a:pt x="3285973" y="5219700"/>
                </a:cubicBezTo>
                <a:cubicBezTo>
                  <a:pt x="2082220" y="5326030"/>
                  <a:pt x="1457373" y="5110197"/>
                  <a:pt x="0" y="5219700"/>
                </a:cubicBezTo>
                <a:cubicBezTo>
                  <a:pt x="-17272" y="4105322"/>
                  <a:pt x="142830" y="2376893"/>
                  <a:pt x="0" y="0"/>
                </a:cubicBezTo>
                <a:close/>
              </a:path>
              <a:path w="3285973" h="5219700" stroke="0" extrusionOk="0">
                <a:moveTo>
                  <a:pt x="0" y="0"/>
                </a:moveTo>
                <a:cubicBezTo>
                  <a:pt x="884162" y="32569"/>
                  <a:pt x="1680762" y="27512"/>
                  <a:pt x="3285973" y="0"/>
                </a:cubicBezTo>
                <a:cubicBezTo>
                  <a:pt x="3359684" y="1320197"/>
                  <a:pt x="3332988" y="4640246"/>
                  <a:pt x="3285973" y="5219700"/>
                </a:cubicBezTo>
                <a:cubicBezTo>
                  <a:pt x="1883496" y="5187349"/>
                  <a:pt x="1134233" y="5158892"/>
                  <a:pt x="0" y="5219700"/>
                </a:cubicBezTo>
                <a:cubicBezTo>
                  <a:pt x="-149888" y="3080807"/>
                  <a:pt x="-102244" y="2409136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1665702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간판을 든 나이 든 여성">
            <a:extLst>
              <a:ext uri="{FF2B5EF4-FFF2-40B4-BE49-F238E27FC236}">
                <a16:creationId xmlns:a16="http://schemas.microsoft.com/office/drawing/2014/main" id="{6E9ADE8B-F58C-3CEF-2868-A8048E604B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65" y="1014095"/>
            <a:ext cx="3097489" cy="5172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DBC74-EABB-F741-9A3A-5DAA57FEB6B6}"/>
              </a:ext>
            </a:extLst>
          </p:cNvPr>
          <p:cNvSpPr txBox="1"/>
          <p:nvPr/>
        </p:nvSpPr>
        <p:spPr>
          <a:xfrm>
            <a:off x="6952725" y="1902744"/>
            <a:ext cx="2953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ADMIN</a:t>
            </a:r>
          </a:p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PAGE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931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9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DB(My SQL) column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516615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771280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Amount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C9B260-0BA4-740A-08D6-CD7C5A95B2BD}"/>
              </a:ext>
            </a:extLst>
          </p:cNvPr>
          <p:cNvSpPr/>
          <p:nvPr/>
        </p:nvSpPr>
        <p:spPr>
          <a:xfrm>
            <a:off x="711809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Cart</a:t>
            </a:r>
            <a:endParaRPr lang="ko-KR" altLang="en-US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A3B2B1-DDD7-D771-0ED6-18CB84634800}"/>
              </a:ext>
            </a:extLst>
          </p:cNvPr>
          <p:cNvSpPr/>
          <p:nvPr/>
        </p:nvSpPr>
        <p:spPr>
          <a:xfrm>
            <a:off x="4581057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F0FDA0-6096-9D3B-7EBD-1641D83CF9B0}"/>
              </a:ext>
            </a:extLst>
          </p:cNvPr>
          <p:cNvSpPr/>
          <p:nvPr/>
        </p:nvSpPr>
        <p:spPr>
          <a:xfrm>
            <a:off x="4835722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Notice_name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Writer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AE8913-6783-7775-93A9-CCC4240A8F25}"/>
              </a:ext>
            </a:extLst>
          </p:cNvPr>
          <p:cNvSpPr/>
          <p:nvPr/>
        </p:nvSpPr>
        <p:spPr>
          <a:xfrm>
            <a:off x="4776251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Notice</a:t>
            </a:r>
            <a:endParaRPr lang="ko-KR" altLang="en-US" sz="2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DBC8BB-7730-B048-E6D8-43C227A87D2C}"/>
              </a:ext>
            </a:extLst>
          </p:cNvPr>
          <p:cNvSpPr/>
          <p:nvPr/>
        </p:nvSpPr>
        <p:spPr>
          <a:xfrm>
            <a:off x="8645499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2A8BFF-7684-C01A-D8F6-DCCAAB69A7EF}"/>
              </a:ext>
            </a:extLst>
          </p:cNvPr>
          <p:cNvSpPr/>
          <p:nvPr/>
        </p:nvSpPr>
        <p:spPr>
          <a:xfrm>
            <a:off x="8900164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Product_name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Texxt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Answer_text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Is_answer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047D436-9193-03B4-42F6-DB12A0653FED}"/>
              </a:ext>
            </a:extLst>
          </p:cNvPr>
          <p:cNvSpPr/>
          <p:nvPr/>
        </p:nvSpPr>
        <p:spPr>
          <a:xfrm>
            <a:off x="8840693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err="1"/>
              <a:t>Productask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2053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980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DB(My SQL) column</a:t>
            </a:r>
            <a:endParaRPr lang="ko-KR" altLang="en-US" sz="4000" b="1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516615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771280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C9B260-0BA4-740A-08D6-CD7C5A95B2BD}"/>
              </a:ext>
            </a:extLst>
          </p:cNvPr>
          <p:cNvSpPr/>
          <p:nvPr/>
        </p:nvSpPr>
        <p:spPr>
          <a:xfrm>
            <a:off x="711809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Category</a:t>
            </a:r>
            <a:endParaRPr lang="ko-KR" altLang="en-US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A3B2B1-DDD7-D771-0ED6-18CB84634800}"/>
              </a:ext>
            </a:extLst>
          </p:cNvPr>
          <p:cNvSpPr/>
          <p:nvPr/>
        </p:nvSpPr>
        <p:spPr>
          <a:xfrm>
            <a:off x="4581057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F0FDA0-6096-9D3B-7EBD-1641D83CF9B0}"/>
              </a:ext>
            </a:extLst>
          </p:cNvPr>
          <p:cNvSpPr/>
          <p:nvPr/>
        </p:nvSpPr>
        <p:spPr>
          <a:xfrm>
            <a:off x="4835722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Product_name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AE8913-6783-7775-93A9-CCC4240A8F25}"/>
              </a:ext>
            </a:extLst>
          </p:cNvPr>
          <p:cNvSpPr/>
          <p:nvPr/>
        </p:nvSpPr>
        <p:spPr>
          <a:xfrm>
            <a:off x="4776251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/>
              <a:t>Review</a:t>
            </a:r>
            <a:endParaRPr lang="ko-KR" altLang="en-US" sz="2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DBC8BB-7730-B048-E6D8-43C227A87D2C}"/>
              </a:ext>
            </a:extLst>
          </p:cNvPr>
          <p:cNvSpPr/>
          <p:nvPr/>
        </p:nvSpPr>
        <p:spPr>
          <a:xfrm>
            <a:off x="8645499" y="2139565"/>
            <a:ext cx="2994024" cy="400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2A8BFF-7684-C01A-D8F6-DCCAAB69A7EF}"/>
              </a:ext>
            </a:extLst>
          </p:cNvPr>
          <p:cNvSpPr/>
          <p:nvPr/>
        </p:nvSpPr>
        <p:spPr>
          <a:xfrm>
            <a:off x="8900164" y="2368165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User_id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Name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Is_andswer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Created_at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Updated_at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047D436-9193-03B4-42F6-DB12A0653FED}"/>
              </a:ext>
            </a:extLst>
          </p:cNvPr>
          <p:cNvSpPr/>
          <p:nvPr/>
        </p:nvSpPr>
        <p:spPr>
          <a:xfrm>
            <a:off x="8840693" y="1379583"/>
            <a:ext cx="2642929" cy="58285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err="1"/>
              <a:t>Askanswer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9864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2376610" y="1383254"/>
            <a:ext cx="449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1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4119814" y="1569443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기획 동기 및 의도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2376610" y="222378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2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2376610" y="3064318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3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4E73-6C45-9063-3A46-0567FA7E112F}"/>
              </a:ext>
            </a:extLst>
          </p:cNvPr>
          <p:cNvSpPr txBox="1"/>
          <p:nvPr/>
        </p:nvSpPr>
        <p:spPr>
          <a:xfrm>
            <a:off x="2363786" y="3902740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4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C6F5F-C738-2527-2C06-5E1515D98ABB}"/>
              </a:ext>
            </a:extLst>
          </p:cNvPr>
          <p:cNvSpPr txBox="1"/>
          <p:nvPr/>
        </p:nvSpPr>
        <p:spPr>
          <a:xfrm>
            <a:off x="4106990" y="2408451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프로젝트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910D7-39F0-836A-D8FA-3C36D3397FD1}"/>
              </a:ext>
            </a:extLst>
          </p:cNvPr>
          <p:cNvSpPr txBox="1"/>
          <p:nvPr/>
        </p:nvSpPr>
        <p:spPr>
          <a:xfrm>
            <a:off x="4106990" y="3248983"/>
            <a:ext cx="332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주요 기능 및 </a:t>
            </a:r>
            <a:r>
              <a:rPr lang="en-US" altLang="ko-KR" sz="2800" b="1" spc="600" dirty="0">
                <a:solidFill>
                  <a:schemeClr val="accent6"/>
                </a:solidFill>
              </a:rPr>
              <a:t>UI</a:t>
            </a:r>
            <a:endParaRPr lang="ko-KR" altLang="en-US" sz="2800" b="1" spc="6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8FBA5-BAB2-4133-30F3-A5309BA6CE3F}"/>
              </a:ext>
            </a:extLst>
          </p:cNvPr>
          <p:cNvSpPr txBox="1"/>
          <p:nvPr/>
        </p:nvSpPr>
        <p:spPr>
          <a:xfrm>
            <a:off x="4106990" y="4089515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메인 이슈 진단 및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4EF32-C256-C557-7A0C-7718FDD91968}"/>
              </a:ext>
            </a:extLst>
          </p:cNvPr>
          <p:cNvSpPr txBox="1"/>
          <p:nvPr/>
        </p:nvSpPr>
        <p:spPr>
          <a:xfrm>
            <a:off x="2355772" y="4741162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5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A5281-61D1-E2F3-EC65-148F1C4A77CD}"/>
              </a:ext>
            </a:extLst>
          </p:cNvPr>
          <p:cNvSpPr txBox="1"/>
          <p:nvPr/>
        </p:nvSpPr>
        <p:spPr>
          <a:xfrm>
            <a:off x="2355772" y="557958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6"/>
                </a:solidFill>
              </a:rPr>
              <a:t>6</a:t>
            </a:r>
            <a:endParaRPr lang="ko-KR" altLang="en-US" sz="4400" b="1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B49A-65DE-0934-B701-29AF188DF436}"/>
              </a:ext>
            </a:extLst>
          </p:cNvPr>
          <p:cNvSpPr txBox="1"/>
          <p:nvPr/>
        </p:nvSpPr>
        <p:spPr>
          <a:xfrm>
            <a:off x="4106990" y="4935241"/>
            <a:ext cx="4148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보완 및 개선 포인트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FA07E-BC2A-00A6-B6A9-C479B88D06FA}"/>
              </a:ext>
            </a:extLst>
          </p:cNvPr>
          <p:cNvSpPr txBox="1"/>
          <p:nvPr/>
        </p:nvSpPr>
        <p:spPr>
          <a:xfrm>
            <a:off x="4106990" y="5780967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</a:rPr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7" grpId="0"/>
      <p:bldP spid="29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93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기능 시연</a:t>
            </a:r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3EAAE5FC-BC62-C29C-DB8C-0A53FE111D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354" y="2326163"/>
            <a:ext cx="2205673" cy="2205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9AF2C477-9347-5BE3-8054-E1B3574BC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494"/>
            <a:ext cx="3625426" cy="36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664C37-0C18-0BAC-163F-D7B17DAFE6EF}"/>
              </a:ext>
            </a:extLst>
          </p:cNvPr>
          <p:cNvSpPr txBox="1"/>
          <p:nvPr/>
        </p:nvSpPr>
        <p:spPr>
          <a:xfrm>
            <a:off x="5271270" y="5132416"/>
            <a:ext cx="178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가보자고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👩‍👩‍👦‍👦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6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17017" y="2505670"/>
            <a:ext cx="215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813421" y="3422159"/>
            <a:ext cx="85651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메인 이슈 진단 및 해결</a:t>
            </a:r>
          </a:p>
        </p:txBody>
      </p:sp>
    </p:spTree>
    <p:extLst>
      <p:ext uri="{BB962C8B-B14F-4D97-AF65-F5344CB8AC3E}">
        <p14:creationId xmlns:p14="http://schemas.microsoft.com/office/powerpoint/2010/main" val="3729111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10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이슈 및 해결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8275A8-2FAF-0A6D-8627-4312AA82D5FE}"/>
              </a:ext>
            </a:extLst>
          </p:cNvPr>
          <p:cNvGrpSpPr/>
          <p:nvPr/>
        </p:nvGrpSpPr>
        <p:grpSpPr>
          <a:xfrm>
            <a:off x="548602" y="1128591"/>
            <a:ext cx="2605647" cy="2530106"/>
            <a:chOff x="2089306" y="1561648"/>
            <a:chExt cx="2755091" cy="266806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1890970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561648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2449090" y="2548217"/>
              <a:ext cx="2053597" cy="681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Problem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94802E-6B4E-5B14-C922-FD784D491DEA}"/>
              </a:ext>
            </a:extLst>
          </p:cNvPr>
          <p:cNvGrpSpPr/>
          <p:nvPr/>
        </p:nvGrpSpPr>
        <p:grpSpPr>
          <a:xfrm>
            <a:off x="6157924" y="1863359"/>
            <a:ext cx="5370861" cy="3111192"/>
            <a:chOff x="6253007" y="1401075"/>
            <a:chExt cx="5543110" cy="31111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D984A7-ED9D-B2D6-DC55-3E88241F3621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862544-5626-E9BF-DCFB-2BDB39A946DF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FBCAD5-447F-E15A-4D0D-1FB72F9E1E38}"/>
              </a:ext>
            </a:extLst>
          </p:cNvPr>
          <p:cNvSpPr/>
          <p:nvPr/>
        </p:nvSpPr>
        <p:spPr>
          <a:xfrm>
            <a:off x="6157921" y="1863359"/>
            <a:ext cx="1003659" cy="1417242"/>
          </a:xfrm>
          <a:prstGeom prst="rect">
            <a:avLst/>
          </a:prstGeom>
          <a:solidFill>
            <a:srgbClr val="63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B2116F-E30C-F469-F6F3-EB3998C725BB}"/>
              </a:ext>
            </a:extLst>
          </p:cNvPr>
          <p:cNvSpPr/>
          <p:nvPr/>
        </p:nvSpPr>
        <p:spPr>
          <a:xfrm>
            <a:off x="6157921" y="3557309"/>
            <a:ext cx="1003659" cy="1417242"/>
          </a:xfrm>
          <a:prstGeom prst="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797B4-6B17-7944-CEA3-A565F488BF97}"/>
              </a:ext>
            </a:extLst>
          </p:cNvPr>
          <p:cNvSpPr txBox="1"/>
          <p:nvPr/>
        </p:nvSpPr>
        <p:spPr>
          <a:xfrm>
            <a:off x="6392871" y="2198842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BAE12-A15D-6C9F-7625-1C82C8781A7B}"/>
              </a:ext>
            </a:extLst>
          </p:cNvPr>
          <p:cNvSpPr txBox="1"/>
          <p:nvPr/>
        </p:nvSpPr>
        <p:spPr>
          <a:xfrm>
            <a:off x="6392871" y="3901827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1E921-652B-7C8E-AECE-0A7C1D3478A0}"/>
              </a:ext>
            </a:extLst>
          </p:cNvPr>
          <p:cNvSpPr txBox="1"/>
          <p:nvPr/>
        </p:nvSpPr>
        <p:spPr>
          <a:xfrm>
            <a:off x="7307403" y="2064148"/>
            <a:ext cx="406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테이블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column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수정한 후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할 때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테이블이 바뀌지 않음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DFD00F-F631-E4E8-4FFC-111AF13FDCA1}"/>
              </a:ext>
            </a:extLst>
          </p:cNvPr>
          <p:cNvSpPr txBox="1"/>
          <p:nvPr/>
        </p:nvSpPr>
        <p:spPr>
          <a:xfrm>
            <a:off x="7307403" y="4014004"/>
            <a:ext cx="406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한 번 해주니 수정됨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5F4E96-7F2F-6F27-2E9A-0B78FDA6EFB0}"/>
              </a:ext>
            </a:extLst>
          </p:cNvPr>
          <p:cNvGrpSpPr/>
          <p:nvPr/>
        </p:nvGrpSpPr>
        <p:grpSpPr>
          <a:xfrm>
            <a:off x="2674019" y="3653380"/>
            <a:ext cx="2605647" cy="2530106"/>
            <a:chOff x="1565434" y="1903699"/>
            <a:chExt cx="3165592" cy="307381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970E23D-452B-0E29-7B12-BA7CE5BF9E01}"/>
                </a:ext>
              </a:extLst>
            </p:cNvPr>
            <p:cNvSpPr/>
            <p:nvPr/>
          </p:nvSpPr>
          <p:spPr>
            <a:xfrm>
              <a:off x="2011875" y="2283104"/>
              <a:ext cx="2293477" cy="2299629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A46EDF-D1DE-5F38-540B-28DB68F1A053}"/>
                </a:ext>
              </a:extLst>
            </p:cNvPr>
            <p:cNvGrpSpPr/>
            <p:nvPr/>
          </p:nvGrpSpPr>
          <p:grpSpPr>
            <a:xfrm>
              <a:off x="1565434" y="1903699"/>
              <a:ext cx="3165592" cy="3073818"/>
              <a:chOff x="1976400" y="2313517"/>
              <a:chExt cx="2755091" cy="2668061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43B746E2-2323-8578-80B0-78963FCBDC9C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3F729EF6-5D88-B61E-DB43-530DE5036ECE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07B89ACF-AC3B-9B67-C99D-A398B7EE70C0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C268C708-6A6C-3F73-BA6F-AF64625D6928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12EA00-95CB-2522-FBEF-45A0FB7D07F3}"/>
                </a:ext>
              </a:extLst>
            </p:cNvPr>
            <p:cNvSpPr txBox="1"/>
            <p:nvPr/>
          </p:nvSpPr>
          <p:spPr>
            <a:xfrm>
              <a:off x="2127796" y="3043565"/>
              <a:ext cx="2068134" cy="860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Solve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10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이슈 및 해결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8275A8-2FAF-0A6D-8627-4312AA82D5FE}"/>
              </a:ext>
            </a:extLst>
          </p:cNvPr>
          <p:cNvGrpSpPr/>
          <p:nvPr/>
        </p:nvGrpSpPr>
        <p:grpSpPr>
          <a:xfrm>
            <a:off x="548602" y="1128591"/>
            <a:ext cx="2605647" cy="2530106"/>
            <a:chOff x="2089306" y="1561648"/>
            <a:chExt cx="2755091" cy="266806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1890970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561648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2449090" y="2548217"/>
              <a:ext cx="2053597" cy="681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Problem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94802E-6B4E-5B14-C922-FD784D491DEA}"/>
              </a:ext>
            </a:extLst>
          </p:cNvPr>
          <p:cNvGrpSpPr/>
          <p:nvPr/>
        </p:nvGrpSpPr>
        <p:grpSpPr>
          <a:xfrm>
            <a:off x="6157924" y="1863359"/>
            <a:ext cx="5370861" cy="3111192"/>
            <a:chOff x="6253007" y="1401075"/>
            <a:chExt cx="5543110" cy="31111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D984A7-ED9D-B2D6-DC55-3E88241F3621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862544-5626-E9BF-DCFB-2BDB39A946DF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FBCAD5-447F-E15A-4D0D-1FB72F9E1E38}"/>
              </a:ext>
            </a:extLst>
          </p:cNvPr>
          <p:cNvSpPr/>
          <p:nvPr/>
        </p:nvSpPr>
        <p:spPr>
          <a:xfrm>
            <a:off x="6157921" y="1863359"/>
            <a:ext cx="1003659" cy="1417242"/>
          </a:xfrm>
          <a:prstGeom prst="rect">
            <a:avLst/>
          </a:prstGeom>
          <a:solidFill>
            <a:srgbClr val="63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B2116F-E30C-F469-F6F3-EB3998C725BB}"/>
              </a:ext>
            </a:extLst>
          </p:cNvPr>
          <p:cNvSpPr/>
          <p:nvPr/>
        </p:nvSpPr>
        <p:spPr>
          <a:xfrm>
            <a:off x="6157921" y="3557309"/>
            <a:ext cx="1003659" cy="1417242"/>
          </a:xfrm>
          <a:prstGeom prst="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797B4-6B17-7944-CEA3-A565F488BF97}"/>
              </a:ext>
            </a:extLst>
          </p:cNvPr>
          <p:cNvSpPr txBox="1"/>
          <p:nvPr/>
        </p:nvSpPr>
        <p:spPr>
          <a:xfrm>
            <a:off x="6392871" y="2198842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BAE12-A15D-6C9F-7625-1C82C8781A7B}"/>
              </a:ext>
            </a:extLst>
          </p:cNvPr>
          <p:cNvSpPr txBox="1"/>
          <p:nvPr/>
        </p:nvSpPr>
        <p:spPr>
          <a:xfrm>
            <a:off x="6392871" y="3901827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1E921-652B-7C8E-AECE-0A7C1D3478A0}"/>
              </a:ext>
            </a:extLst>
          </p:cNvPr>
          <p:cNvSpPr txBox="1"/>
          <p:nvPr/>
        </p:nvSpPr>
        <p:spPr>
          <a:xfrm>
            <a:off x="7307403" y="2203602"/>
            <a:ext cx="406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요소를 필요로 하는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파일이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요소보다 먼저 호출됨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DFD00F-F631-E4E8-4FFC-111AF13FDCA1}"/>
              </a:ext>
            </a:extLst>
          </p:cNvPr>
          <p:cNvSpPr txBox="1"/>
          <p:nvPr/>
        </p:nvSpPr>
        <p:spPr>
          <a:xfrm>
            <a:off x="7307403" y="3776523"/>
            <a:ext cx="406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대부분이 쿠키를 필요로 하는 함수였기 때문에 쿠키가 브라우저에 있는지 확인하고 실행되도록 처리하니 해결됨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5F4E96-7F2F-6F27-2E9A-0B78FDA6EFB0}"/>
              </a:ext>
            </a:extLst>
          </p:cNvPr>
          <p:cNvGrpSpPr/>
          <p:nvPr/>
        </p:nvGrpSpPr>
        <p:grpSpPr>
          <a:xfrm>
            <a:off x="2674019" y="3653380"/>
            <a:ext cx="2605647" cy="2530106"/>
            <a:chOff x="1565434" y="1903699"/>
            <a:chExt cx="3165592" cy="307381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970E23D-452B-0E29-7B12-BA7CE5BF9E01}"/>
                </a:ext>
              </a:extLst>
            </p:cNvPr>
            <p:cNvSpPr/>
            <p:nvPr/>
          </p:nvSpPr>
          <p:spPr>
            <a:xfrm>
              <a:off x="2011875" y="2283104"/>
              <a:ext cx="2293477" cy="2299629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A46EDF-D1DE-5F38-540B-28DB68F1A053}"/>
                </a:ext>
              </a:extLst>
            </p:cNvPr>
            <p:cNvGrpSpPr/>
            <p:nvPr/>
          </p:nvGrpSpPr>
          <p:grpSpPr>
            <a:xfrm>
              <a:off x="1565434" y="1903699"/>
              <a:ext cx="3165592" cy="3073818"/>
              <a:chOff x="1976400" y="2313517"/>
              <a:chExt cx="2755091" cy="2668061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43B746E2-2323-8578-80B0-78963FCBDC9C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3F729EF6-5D88-B61E-DB43-530DE5036ECE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07B89ACF-AC3B-9B67-C99D-A398B7EE70C0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C268C708-6A6C-3F73-BA6F-AF64625D6928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12EA00-95CB-2522-FBEF-45A0FB7D07F3}"/>
                </a:ext>
              </a:extLst>
            </p:cNvPr>
            <p:cNvSpPr txBox="1"/>
            <p:nvPr/>
          </p:nvSpPr>
          <p:spPr>
            <a:xfrm>
              <a:off x="2127796" y="3043565"/>
              <a:ext cx="2068134" cy="860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Solve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175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710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이슈 및 해결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8275A8-2FAF-0A6D-8627-4312AA82D5FE}"/>
              </a:ext>
            </a:extLst>
          </p:cNvPr>
          <p:cNvGrpSpPr/>
          <p:nvPr/>
        </p:nvGrpSpPr>
        <p:grpSpPr>
          <a:xfrm>
            <a:off x="548602" y="1128591"/>
            <a:ext cx="2605647" cy="2530106"/>
            <a:chOff x="2089306" y="1561648"/>
            <a:chExt cx="2755091" cy="266806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1890970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561648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2449090" y="2548217"/>
              <a:ext cx="2053597" cy="681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Problem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94802E-6B4E-5B14-C922-FD784D491DEA}"/>
              </a:ext>
            </a:extLst>
          </p:cNvPr>
          <p:cNvGrpSpPr/>
          <p:nvPr/>
        </p:nvGrpSpPr>
        <p:grpSpPr>
          <a:xfrm>
            <a:off x="6157924" y="1863359"/>
            <a:ext cx="5370861" cy="3111192"/>
            <a:chOff x="6253007" y="1401075"/>
            <a:chExt cx="5543110" cy="31111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D984A7-ED9D-B2D6-DC55-3E88241F3621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862544-5626-E9BF-DCFB-2BDB39A946DF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FBCAD5-447F-E15A-4D0D-1FB72F9E1E38}"/>
              </a:ext>
            </a:extLst>
          </p:cNvPr>
          <p:cNvSpPr/>
          <p:nvPr/>
        </p:nvSpPr>
        <p:spPr>
          <a:xfrm>
            <a:off x="6157921" y="1863359"/>
            <a:ext cx="1003659" cy="1417242"/>
          </a:xfrm>
          <a:prstGeom prst="rect">
            <a:avLst/>
          </a:prstGeom>
          <a:solidFill>
            <a:srgbClr val="63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B2116F-E30C-F469-F6F3-EB3998C725BB}"/>
              </a:ext>
            </a:extLst>
          </p:cNvPr>
          <p:cNvSpPr/>
          <p:nvPr/>
        </p:nvSpPr>
        <p:spPr>
          <a:xfrm>
            <a:off x="6157921" y="3557309"/>
            <a:ext cx="1003659" cy="1417242"/>
          </a:xfrm>
          <a:prstGeom prst="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797B4-6B17-7944-CEA3-A565F488BF97}"/>
              </a:ext>
            </a:extLst>
          </p:cNvPr>
          <p:cNvSpPr txBox="1"/>
          <p:nvPr/>
        </p:nvSpPr>
        <p:spPr>
          <a:xfrm>
            <a:off x="6392871" y="2198842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BAE12-A15D-6C9F-7625-1C82C8781A7B}"/>
              </a:ext>
            </a:extLst>
          </p:cNvPr>
          <p:cNvSpPr txBox="1"/>
          <p:nvPr/>
        </p:nvSpPr>
        <p:spPr>
          <a:xfrm>
            <a:off x="6392871" y="3901827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1E921-652B-7C8E-AECE-0A7C1D3478A0}"/>
              </a:ext>
            </a:extLst>
          </p:cNvPr>
          <p:cNvSpPr txBox="1"/>
          <p:nvPr/>
        </p:nvSpPr>
        <p:spPr>
          <a:xfrm>
            <a:off x="7307403" y="2064148"/>
            <a:ext cx="406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페이지의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PW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정보가 일반적으로 요구하는 조건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대소문자만 입력 등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 코딩에 어려움이 있었음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DFD00F-F631-E4E8-4FFC-111AF13FDCA1}"/>
              </a:ext>
            </a:extLst>
          </p:cNvPr>
          <p:cNvSpPr txBox="1"/>
          <p:nvPr/>
        </p:nvSpPr>
        <p:spPr>
          <a:xfrm>
            <a:off x="7307403" y="3758098"/>
            <a:ext cx="406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 입력한 정보가 조건에 맞는지 확인하고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외 예외 조건도 처리하기 위해 복수의 정규표현식을 사용함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5F4E96-7F2F-6F27-2E9A-0B78FDA6EFB0}"/>
              </a:ext>
            </a:extLst>
          </p:cNvPr>
          <p:cNvGrpSpPr/>
          <p:nvPr/>
        </p:nvGrpSpPr>
        <p:grpSpPr>
          <a:xfrm>
            <a:off x="2674019" y="3653380"/>
            <a:ext cx="2605647" cy="2530106"/>
            <a:chOff x="1565434" y="1903699"/>
            <a:chExt cx="3165592" cy="307381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970E23D-452B-0E29-7B12-BA7CE5BF9E01}"/>
                </a:ext>
              </a:extLst>
            </p:cNvPr>
            <p:cNvSpPr/>
            <p:nvPr/>
          </p:nvSpPr>
          <p:spPr>
            <a:xfrm>
              <a:off x="2011875" y="2283104"/>
              <a:ext cx="2293477" cy="2299629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A46EDF-D1DE-5F38-540B-28DB68F1A053}"/>
                </a:ext>
              </a:extLst>
            </p:cNvPr>
            <p:cNvGrpSpPr/>
            <p:nvPr/>
          </p:nvGrpSpPr>
          <p:grpSpPr>
            <a:xfrm>
              <a:off x="1565434" y="1903699"/>
              <a:ext cx="3165592" cy="3073818"/>
              <a:chOff x="1976400" y="2313517"/>
              <a:chExt cx="2755091" cy="2668061"/>
            </a:xfrm>
          </p:grpSpPr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43B746E2-2323-8578-80B0-78963FCBDC9C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3F729EF6-5D88-B61E-DB43-530DE5036ECE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07B89ACF-AC3B-9B67-C99D-A398B7EE70C0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원호 45">
                <a:extLst>
                  <a:ext uri="{FF2B5EF4-FFF2-40B4-BE49-F238E27FC236}">
                    <a16:creationId xmlns:a16="http://schemas.microsoft.com/office/drawing/2014/main" id="{C268C708-6A6C-3F73-BA6F-AF64625D6928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12EA00-95CB-2522-FBEF-45A0FB7D07F3}"/>
                </a:ext>
              </a:extLst>
            </p:cNvPr>
            <p:cNvSpPr txBox="1"/>
            <p:nvPr/>
          </p:nvSpPr>
          <p:spPr>
            <a:xfrm>
              <a:off x="2127796" y="3043565"/>
              <a:ext cx="2068134" cy="860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Solve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16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2505670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331991" y="3422159"/>
            <a:ext cx="75280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보완 및 개선 포인트</a:t>
            </a:r>
          </a:p>
        </p:txBody>
      </p:sp>
    </p:spTree>
    <p:extLst>
      <p:ext uri="{BB962C8B-B14F-4D97-AF65-F5344CB8AC3E}">
        <p14:creationId xmlns:p14="http://schemas.microsoft.com/office/powerpoint/2010/main" val="2357207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보완 및 개선 포인트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🐯</a:t>
            </a:r>
            <a:r>
              <a:rPr lang="ko-KR" altLang="en-US" b="1" dirty="0" err="1">
                <a:solidFill>
                  <a:schemeClr val="tx1"/>
                </a:solidFill>
              </a:rPr>
              <a:t>찜하기</a:t>
            </a:r>
            <a:r>
              <a:rPr lang="ko-KR" altLang="en-US" b="1" dirty="0">
                <a:solidFill>
                  <a:schemeClr val="tx1"/>
                </a:solidFill>
              </a:rPr>
              <a:t> 기능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🐯</a:t>
            </a:r>
            <a:r>
              <a:rPr lang="ko-KR" altLang="en-US" b="1" dirty="0">
                <a:solidFill>
                  <a:schemeClr val="tx1"/>
                </a:solidFill>
              </a:rPr>
              <a:t>관리자페이지 보다 더 예쁘고 깔끔하게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🐯사용자 액션에 따른 결과가 충분하게 구현</a:t>
            </a:r>
            <a:endParaRPr lang="en-US" altLang="ko-KR" b="1" i="0" dirty="0">
              <a:solidFill>
                <a:srgbClr val="333333"/>
              </a:solidFill>
              <a:effectLst/>
              <a:latin typeface="Segoe UI Emoj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현재는 버튼을 눌러도 응답이 없는 게 많음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🐻‍❄️</a:t>
            </a:r>
            <a:r>
              <a:rPr lang="ko-KR" altLang="en-US" b="1" dirty="0">
                <a:solidFill>
                  <a:schemeClr val="tx1"/>
                </a:solidFill>
              </a:rPr>
              <a:t>관리자페이지에서 카테고리 추가 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사용자의 메인에서도 추가되게 구현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🐻‍❄️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사용자가 자신의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ID, PW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를 잊었을 경우 </a:t>
            </a:r>
            <a:endParaRPr lang="en-US" altLang="ko-KR" b="1" i="0" dirty="0">
              <a:solidFill>
                <a:schemeClr val="tx1"/>
              </a:solidFill>
              <a:effectLst/>
              <a:latin typeface="Segoe UI Emoj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ID,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PW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를 찾을 수 있게 하는 기능 구현</a:t>
            </a:r>
            <a:endParaRPr lang="en-US" altLang="ko-KR" b="1" i="0" dirty="0">
              <a:solidFill>
                <a:srgbClr val="333333"/>
              </a:solidFill>
              <a:effectLst/>
              <a:latin typeface="Segoe UI Emoj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248830" y="5385493"/>
            <a:ext cx="2000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atin typeface="Nanum Pen" panose="03040600000000000000" pitchFamily="66" charset="-127"/>
                <a:ea typeface="Nanum Pen" panose="03040600000000000000" pitchFamily="66" charset="-127"/>
              </a:rPr>
              <a:t>FRONT-END</a:t>
            </a:r>
            <a:endParaRPr lang="ko-KR" altLang="en-US" sz="4400" spc="-3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spc="-1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801A2-39A2-EEB4-259D-B9F528981AE6}"/>
              </a:ext>
            </a:extLst>
          </p:cNvPr>
          <p:cNvSpPr txBox="1"/>
          <p:nvPr/>
        </p:nvSpPr>
        <p:spPr>
          <a:xfrm>
            <a:off x="8084166" y="5385493"/>
            <a:ext cx="1717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atin typeface="Nanum Pen" panose="03040600000000000000" pitchFamily="66" charset="-127"/>
                <a:ea typeface="Nanum Pen" panose="03040600000000000000" pitchFamily="66" charset="-127"/>
              </a:rPr>
              <a:t>BACK-END</a:t>
            </a:r>
            <a:endParaRPr lang="ko-KR" altLang="en-US" sz="4400" spc="-3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6AB99B-5AC7-1AE2-51DD-E770B1B28C75}"/>
              </a:ext>
            </a:extLst>
          </p:cNvPr>
          <p:cNvSpPr/>
          <p:nvPr/>
        </p:nvSpPr>
        <p:spPr>
          <a:xfrm>
            <a:off x="1710128" y="1098672"/>
            <a:ext cx="9042400" cy="9875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We</a:t>
            </a:r>
            <a:r>
              <a:rPr lang="en-US" altLang="ko-KR" sz="2800" i="0" dirty="0">
                <a:solidFill>
                  <a:srgbClr val="000000"/>
                </a:solidFill>
                <a:effectLst/>
                <a:latin typeface="Bahnschrift Light SemiCondensed" panose="020B0502040204020203" pitchFamily="34" charset="0"/>
              </a:rPr>
              <a:t> want to make up for it and improve it</a:t>
            </a:r>
            <a:r>
              <a:rPr lang="ko-KR" altLang="en-US" sz="280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lang="en-US" altLang="ko-KR" sz="2800" i="0" dirty="0">
                <a:solidFill>
                  <a:schemeClr val="tx1"/>
                </a:solidFill>
                <a:effectLst/>
                <a:latin typeface="Bahnschrift Light SemiCondensed" panose="020B0502040204020203" pitchFamily="34" charset="0"/>
              </a:rPr>
              <a:t>like these</a:t>
            </a:r>
            <a:r>
              <a:rPr lang="ko-KR" altLang="en-US" sz="2800" i="0" dirty="0">
                <a:solidFill>
                  <a:srgbClr val="333333"/>
                </a:solidFill>
                <a:effectLst/>
                <a:latin typeface="Bahnschrift Light SemiCondensed" panose="020B0502040204020203" pitchFamily="34" charset="0"/>
              </a:rPr>
              <a:t>🥹😍</a:t>
            </a:r>
            <a:endParaRPr lang="ko-KR" altLang="en-US" sz="28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01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2505670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369132" y="3422159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96016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마무리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81121" y="1232490"/>
            <a:ext cx="11219482" cy="5096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824534" y="1397590"/>
            <a:ext cx="10532656" cy="124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3634979" y="1603341"/>
            <a:ext cx="4911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1C658E"/>
                </a:solidFill>
              </a:rPr>
              <a:t>우석</a:t>
            </a:r>
            <a:r>
              <a:rPr lang="en-US" altLang="ko-KR" sz="4400" b="1" dirty="0"/>
              <a:t>’S COMMENT</a:t>
            </a:r>
            <a:endParaRPr lang="ko-KR" altLang="en-US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47253" y="2805188"/>
            <a:ext cx="10887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DB,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 서버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, </a:t>
            </a:r>
            <a:r>
              <a:rPr lang="ko-KR" altLang="en-US" sz="5400" dirty="0" err="1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프론트엔드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 사이의 정보 전달에 익숙해졌으나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아직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직접 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DB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를 구축하고 서버와 연결하는 건 어렵다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앞으로 열심히 공부해서 숙련된 개발자가 될 수 있도록 </a:t>
            </a:r>
            <a:r>
              <a:rPr lang="ko-KR" altLang="en-US" sz="5400" dirty="0" err="1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노력해야겠다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7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마무리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81121" y="1232490"/>
            <a:ext cx="11219482" cy="50967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824534" y="1397590"/>
            <a:ext cx="10532656" cy="124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3634979" y="1603341"/>
            <a:ext cx="4911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1C658E"/>
                </a:solidFill>
              </a:rPr>
              <a:t>선주</a:t>
            </a:r>
            <a:r>
              <a:rPr lang="en-US" altLang="ko-KR" sz="4400" b="1" dirty="0"/>
              <a:t>’S COMMENT</a:t>
            </a:r>
            <a:endParaRPr lang="ko-KR" altLang="en-US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47253" y="2805188"/>
            <a:ext cx="10887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프로젝트를 진행하며 개인 역량에 대한 부족함을 많이 느꼈다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추후 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DB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까지 아울러 다룰 수 있도록 많이 공부하고 많은 노력을 </a:t>
            </a:r>
            <a:r>
              <a:rPr lang="ko-KR" altLang="en-US" sz="5400" dirty="0" err="1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기울여야겠다고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 생각했다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2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4725" y="2505670"/>
            <a:ext cx="204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55183" y="3422159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기획 동기 및 의도</a:t>
            </a: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마무리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81121" y="1232490"/>
            <a:ext cx="11219482" cy="5096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824534" y="1397590"/>
            <a:ext cx="10532656" cy="124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3634979" y="1603341"/>
            <a:ext cx="4911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1C658E"/>
                </a:solidFill>
              </a:rPr>
              <a:t>정규</a:t>
            </a:r>
            <a:r>
              <a:rPr lang="en-US" altLang="ko-KR" sz="4400" b="1" dirty="0"/>
              <a:t>’S COMMENT</a:t>
            </a:r>
            <a:endParaRPr lang="ko-KR" alt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F51FF-B12A-3F6A-C1BC-C312ECE9F512}"/>
              </a:ext>
            </a:extLst>
          </p:cNvPr>
          <p:cNvSpPr txBox="1"/>
          <p:nvPr/>
        </p:nvSpPr>
        <p:spPr>
          <a:xfrm>
            <a:off x="647253" y="2805188"/>
            <a:ext cx="108872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개인이 아닌 팀 프로젝트를 성공적으로 마무리하기 위해선 팀원들 간 높은 신뢰와 원활한 의사소통이 굉장히 중요하다고 느꼈다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282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15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프로젝트 마무리 소감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81121" y="1232490"/>
            <a:ext cx="11219482" cy="50967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824534" y="1397590"/>
            <a:ext cx="10532656" cy="1242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3634979" y="1603341"/>
            <a:ext cx="4911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1C658E"/>
                </a:solidFill>
              </a:rPr>
              <a:t>예나</a:t>
            </a:r>
            <a:r>
              <a:rPr lang="en-US" altLang="ko-KR" sz="4400" b="1" dirty="0"/>
              <a:t>’S COMMENT</a:t>
            </a:r>
            <a:endParaRPr lang="ko-KR" alt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F51FF-B12A-3F6A-C1BC-C312ECE9F512}"/>
              </a:ext>
            </a:extLst>
          </p:cNvPr>
          <p:cNvSpPr txBox="1"/>
          <p:nvPr/>
        </p:nvSpPr>
        <p:spPr>
          <a:xfrm>
            <a:off x="647253" y="2805188"/>
            <a:ext cx="10887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기존에 없던 관리자페이지를 만드는 과정에서 개인적으로 기능 욕심이 많이 났다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다만 여러 이유로 포기해야 하는 부분이 많았는데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, </a:t>
            </a:r>
            <a:r>
              <a:rPr lang="ko-KR" altLang="en-US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이걸 전화위복의 기회라 생각하고 나중에는 다 구현해낼 수 있는 능력을 갖고 싶다</a:t>
            </a:r>
            <a:r>
              <a:rPr lang="en-US" altLang="ko-KR" sz="5400" dirty="0">
                <a:latin typeface="Nanum Pen" panose="03040600000000000000" pitchFamily="66" charset="-127"/>
                <a:ea typeface="Nanum Pen" panose="03040600000000000000" pitchFamily="66" charset="-127"/>
                <a:cs typeface="Myanmar Tex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956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2353287" y="2609486"/>
              <a:ext cx="7485441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latin typeface="+mj-ea"/>
                  <a:ea typeface="+mj-ea"/>
                </a:rPr>
                <a:t>#THANK YOU</a:t>
              </a:r>
              <a:endParaRPr lang="ko-KR" altLang="en-US" sz="8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동기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AC418-187E-C314-3568-E79AB7C3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8" y="717964"/>
            <a:ext cx="10859504" cy="54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94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6577C-91E4-69A4-BFC0-DD6DC2649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80"/>
            <a:ext cx="12192000" cy="61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1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동기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BD0AAB-761A-E27B-D763-C9B13BCD7DEA}"/>
              </a:ext>
            </a:extLst>
          </p:cNvPr>
          <p:cNvGrpSpPr/>
          <p:nvPr/>
        </p:nvGrpSpPr>
        <p:grpSpPr>
          <a:xfrm>
            <a:off x="9259228" y="929745"/>
            <a:ext cx="2077844" cy="2085278"/>
            <a:chOff x="1252951" y="855076"/>
            <a:chExt cx="2077844" cy="208527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1252952" y="855076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252951" y="1706736"/>
              <a:ext cx="20778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2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🎩</a:t>
              </a:r>
              <a:r>
                <a:rPr lang="ko-KR" altLang="en-US" sz="2200" b="1" dirty="0" err="1">
                  <a:solidFill>
                    <a:schemeClr val="bg1"/>
                  </a:solidFill>
                </a:rPr>
                <a:t>마켓컬리</a:t>
              </a:r>
              <a:r>
                <a:rPr lang="ko-KR" altLang="en-US" sz="22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🎩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727C5D-11F5-84BA-0515-0B482693203F}"/>
              </a:ext>
            </a:extLst>
          </p:cNvPr>
          <p:cNvGrpSpPr/>
          <p:nvPr/>
        </p:nvGrpSpPr>
        <p:grpSpPr>
          <a:xfrm>
            <a:off x="854928" y="929745"/>
            <a:ext cx="7058721" cy="2085278"/>
            <a:chOff x="4278351" y="968292"/>
            <a:chExt cx="7058721" cy="20852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968292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4550999" y="1569718"/>
              <a:ext cx="6535765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bg1"/>
                  </a:solidFill>
                </a:rPr>
                <a:t>에어비앤비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엔카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텀블벅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블라인드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pPr algn="ctr"/>
              <a:r>
                <a:rPr lang="ko-KR" altLang="en-US" sz="2800" b="1" dirty="0" err="1">
                  <a:solidFill>
                    <a:schemeClr val="bg1"/>
                  </a:solidFill>
                </a:rPr>
                <a:t>원티드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마켓컬리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오늘의집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인스타그램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4E74D7-6F44-8AD5-5F5C-B501B5761959}"/>
              </a:ext>
            </a:extLst>
          </p:cNvPr>
          <p:cNvSpPr/>
          <p:nvPr/>
        </p:nvSpPr>
        <p:spPr>
          <a:xfrm>
            <a:off x="996950" y="3364374"/>
            <a:ext cx="10198099" cy="2890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상품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게시글 업로드 가능</a:t>
            </a:r>
          </a:p>
          <a:p>
            <a:pPr lvl="1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카테고리 분류 가능</a:t>
            </a:r>
          </a:p>
          <a:p>
            <a:pPr lvl="1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회원가입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로그인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로그아웃 가능</a:t>
            </a:r>
          </a:p>
          <a:p>
            <a:pPr lvl="1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</a:rPr>
              <a:t>의식주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衣食宙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ko-KR" altLang="en-US" sz="2400" dirty="0">
                <a:solidFill>
                  <a:schemeClr val="tx1"/>
                </a:solidFill>
              </a:rPr>
              <a:t> 중 하나</a:t>
            </a:r>
          </a:p>
        </p:txBody>
      </p:sp>
      <p:pic>
        <p:nvPicPr>
          <p:cNvPr id="14" name="그래픽 13" descr="갈매기형 화살표 단색으로 채워진">
            <a:extLst>
              <a:ext uri="{FF2B5EF4-FFF2-40B4-BE49-F238E27FC236}">
                <a16:creationId xmlns:a16="http://schemas.microsoft.com/office/drawing/2014/main" id="{8257B917-251A-6CA5-87A1-C52A1142B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6297" y="1631794"/>
            <a:ext cx="681179" cy="681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81A493-EFF0-D9BB-C6AF-A7918F54C759}"/>
              </a:ext>
            </a:extLst>
          </p:cNvPr>
          <p:cNvSpPr txBox="1"/>
          <p:nvPr/>
        </p:nvSpPr>
        <p:spPr>
          <a:xfrm>
            <a:off x="1127576" y="3471580"/>
            <a:ext cx="255063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highlight>
                  <a:srgbClr val="FFFF00"/>
                </a:highlight>
              </a:rPr>
              <a:t>Why</a:t>
            </a:r>
            <a:r>
              <a:rPr lang="ko-KR" altLang="en-US" sz="2800" b="1" dirty="0">
                <a:highlight>
                  <a:srgbClr val="FFFF00"/>
                </a:highlight>
              </a:rPr>
              <a:t> </a:t>
            </a:r>
            <a:r>
              <a:rPr lang="ko-KR" altLang="en-US" sz="2800" b="1" dirty="0" err="1">
                <a:highlight>
                  <a:srgbClr val="FFFF00"/>
                </a:highlight>
              </a:rPr>
              <a:t>마켓컬리</a:t>
            </a:r>
            <a:r>
              <a:rPr lang="en-US" altLang="ko-KR" sz="2800" b="1" dirty="0">
                <a:highlight>
                  <a:srgbClr val="FFFF00"/>
                </a:highlight>
              </a:rPr>
              <a:t>?</a:t>
            </a:r>
            <a:endParaRPr lang="ko-KR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498AF1-B355-2FBB-78D0-AD06DE80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714"/>
            <a:ext cx="12192000" cy="58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DD901-DE9D-24FC-4CC2-275E14076635}"/>
              </a:ext>
            </a:extLst>
          </p:cNvPr>
          <p:cNvSpPr txBox="1"/>
          <p:nvPr/>
        </p:nvSpPr>
        <p:spPr>
          <a:xfrm>
            <a:off x="4683124" y="298854"/>
            <a:ext cx="2930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HEADER ,</a:t>
            </a:r>
            <a:r>
              <a:rPr lang="ko-KR" altLang="en-US" sz="2400" b="1" dirty="0">
                <a:highlight>
                  <a:srgbClr val="6393CF"/>
                </a:highlight>
                <a:latin typeface="Caveat" pitchFamily="2" charset="0"/>
              </a:rPr>
              <a:t> </a:t>
            </a:r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CATEGORY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35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E94650-5865-5BEF-28C4-9C600EE6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48" y="1005840"/>
            <a:ext cx="10162903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3DE3C-06AA-24DB-48E6-1071FCEB586B}"/>
              </a:ext>
            </a:extLst>
          </p:cNvPr>
          <p:cNvSpPr txBox="1"/>
          <p:nvPr/>
        </p:nvSpPr>
        <p:spPr>
          <a:xfrm>
            <a:off x="5637212" y="298854"/>
            <a:ext cx="1196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highlight>
                  <a:srgbClr val="6393CF"/>
                </a:highlight>
                <a:latin typeface="Caveat" pitchFamily="2" charset="0"/>
              </a:rPr>
              <a:t>MAIN</a:t>
            </a:r>
            <a:endParaRPr lang="ko-KR" altLang="en-US" sz="2400" b="1" dirty="0">
              <a:highlight>
                <a:srgbClr val="6393CF"/>
              </a:highlight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1072</Words>
  <Application>Microsoft Office PowerPoint</Application>
  <PresentationFormat>와이드스크린</PresentationFormat>
  <Paragraphs>331</Paragraphs>
  <Slides>42</Slides>
  <Notes>6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Nanum Pen</vt:lpstr>
      <vt:lpstr>Pretendard</vt:lpstr>
      <vt:lpstr>Pretendard ExtraBold</vt:lpstr>
      <vt:lpstr>맑은 고딕</vt:lpstr>
      <vt:lpstr>Arial</vt:lpstr>
      <vt:lpstr>Bahnschrift Light SemiCondensed</vt:lpstr>
      <vt:lpstr>Caveat</vt:lpstr>
      <vt:lpstr>Segoe UI Emoji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YE NANA</cp:lastModifiedBy>
  <cp:revision>46</cp:revision>
  <dcterms:created xsi:type="dcterms:W3CDTF">2022-08-02T00:37:12Z</dcterms:created>
  <dcterms:modified xsi:type="dcterms:W3CDTF">2022-11-16T00:05:53Z</dcterms:modified>
</cp:coreProperties>
</file>